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5" r:id="rId1"/>
    <p:sldMasterId id="2147483698" r:id="rId2"/>
  </p:sldMasterIdLst>
  <p:notesMasterIdLst>
    <p:notesMasterId r:id="rId52"/>
  </p:notesMasterIdLst>
  <p:handoutMasterIdLst>
    <p:handoutMasterId r:id="rId53"/>
  </p:handoutMasterIdLst>
  <p:sldIdLst>
    <p:sldId id="1168" r:id="rId3"/>
    <p:sldId id="726" r:id="rId4"/>
    <p:sldId id="772" r:id="rId5"/>
    <p:sldId id="1114" r:id="rId6"/>
    <p:sldId id="1148" r:id="rId7"/>
    <p:sldId id="896" r:id="rId8"/>
    <p:sldId id="1075" r:id="rId9"/>
    <p:sldId id="839" r:id="rId10"/>
    <p:sldId id="878" r:id="rId11"/>
    <p:sldId id="1149" r:id="rId12"/>
    <p:sldId id="1142" r:id="rId13"/>
    <p:sldId id="861" r:id="rId14"/>
    <p:sldId id="877" r:id="rId15"/>
    <p:sldId id="1125" r:id="rId16"/>
    <p:sldId id="879" r:id="rId17"/>
    <p:sldId id="925" r:id="rId18"/>
    <p:sldId id="1063" r:id="rId19"/>
    <p:sldId id="1126" r:id="rId20"/>
    <p:sldId id="1080" r:id="rId21"/>
    <p:sldId id="1079" r:id="rId22"/>
    <p:sldId id="1138" r:id="rId23"/>
    <p:sldId id="1137" r:id="rId24"/>
    <p:sldId id="1154" r:id="rId25"/>
    <p:sldId id="1163" r:id="rId26"/>
    <p:sldId id="1078" r:id="rId27"/>
    <p:sldId id="1113" r:id="rId28"/>
    <p:sldId id="1082" r:id="rId29"/>
    <p:sldId id="1121" r:id="rId30"/>
    <p:sldId id="1162" r:id="rId31"/>
    <p:sldId id="1117" r:id="rId32"/>
    <p:sldId id="1118" r:id="rId33"/>
    <p:sldId id="1110" r:id="rId34"/>
    <p:sldId id="1119" r:id="rId35"/>
    <p:sldId id="1158" r:id="rId36"/>
    <p:sldId id="1160" r:id="rId37"/>
    <p:sldId id="1130" r:id="rId38"/>
    <p:sldId id="1095" r:id="rId39"/>
    <p:sldId id="1097" r:id="rId40"/>
    <p:sldId id="696" r:id="rId41"/>
    <p:sldId id="1164" r:id="rId42"/>
    <p:sldId id="1123" r:id="rId43"/>
    <p:sldId id="1167" r:id="rId44"/>
    <p:sldId id="1166" r:id="rId45"/>
    <p:sldId id="1152" r:id="rId46"/>
    <p:sldId id="1165" r:id="rId47"/>
    <p:sldId id="1093" r:id="rId48"/>
    <p:sldId id="1090" r:id="rId49"/>
    <p:sldId id="1091" r:id="rId50"/>
    <p:sldId id="1092" r:id="rId51"/>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Uta" initials="U" lastIdx="10" clrIdx="0"/>
  <p:cmAuthor id="1" name="Microsoft Office User" initials="MOU" lastIdx="3" clrIdx="1"/>
</p:cmAuthorLst>
</file>

<file path=ppt/presProps.xml><?xml version="1.0" encoding="utf-8"?>
<p:presentationPr xmlns:a="http://schemas.openxmlformats.org/drawingml/2006/main" xmlns:r="http://schemas.openxmlformats.org/officeDocument/2006/relationships" xmlns:p="http://schemas.openxmlformats.org/presentationml/2006/main">
  <p:prnPr hiddenSlides="1"/>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86297"/>
    <a:srgbClr val="EE9BC6"/>
    <a:srgbClr val="75D2F1"/>
    <a:srgbClr val="C80082"/>
    <a:srgbClr val="CF6297"/>
    <a:srgbClr val="F9EF69"/>
    <a:srgbClr val="FFC24D"/>
    <a:srgbClr val="75D0F1"/>
    <a:srgbClr val="AB82FF"/>
    <a:srgbClr val="FFAA4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Keine Formatvorlage, kei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Keine Formatvorlage, Tabellenraster">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4110" autoAdjust="0"/>
    <p:restoredTop sz="67297"/>
  </p:normalViewPr>
  <p:slideViewPr>
    <p:cSldViewPr snapToGrid="0">
      <p:cViewPr varScale="1">
        <p:scale>
          <a:sx n="136" d="100"/>
          <a:sy n="136" d="100"/>
        </p:scale>
        <p:origin x="4632" y="504"/>
      </p:cViewPr>
      <p:guideLst>
        <p:guide orient="horz" pos="2160"/>
        <p:guide pos="3840"/>
      </p:guideLst>
    </p:cSldViewPr>
  </p:slideViewPr>
  <p:outlineViewPr>
    <p:cViewPr>
      <p:scale>
        <a:sx n="33" d="100"/>
        <a:sy n="33" d="100"/>
      </p:scale>
      <p:origin x="0" y="-6016"/>
    </p:cViewPr>
  </p:outlineViewPr>
  <p:notesTextViewPr>
    <p:cViewPr>
      <p:scale>
        <a:sx n="1" d="1"/>
        <a:sy n="1" d="1"/>
      </p:scale>
      <p:origin x="0" y="0"/>
    </p:cViewPr>
  </p:notesTextViewPr>
  <p:sorterViewPr>
    <p:cViewPr>
      <p:scale>
        <a:sx n="1" d="1"/>
        <a:sy n="1" d="1"/>
      </p:scale>
      <p:origin x="0" y="0"/>
    </p:cViewPr>
  </p:sorterViewPr>
  <p:notesViewPr>
    <p:cSldViewPr snapToGrid="0">
      <p:cViewPr varScale="1">
        <p:scale>
          <a:sx n="160" d="100"/>
          <a:sy n="160" d="100"/>
        </p:scale>
        <p:origin x="3184" y="19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handoutMaster" Target="handoutMasters/handoutMaster1.xml"/><Relationship Id="rId58" Type="http://schemas.openxmlformats.org/officeDocument/2006/relationships/tableStyles" Target="tableStyles.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theme" Target="theme/theme1.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16F2817D-2035-B942-82D9-83563A0CE1C9}"/>
              </a:ext>
            </a:extLst>
          </p:cNvPr>
          <p:cNvSpPr>
            <a:spLocks noGrp="1"/>
          </p:cNvSpPr>
          <p:nvPr>
            <p:ph type="hdr" sz="quarter"/>
          </p:nvPr>
        </p:nvSpPr>
        <p:spPr>
          <a:xfrm>
            <a:off x="0" y="1"/>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a:extLst>
              <a:ext uri="{FF2B5EF4-FFF2-40B4-BE49-F238E27FC236}">
                <a16:creationId xmlns:a16="http://schemas.microsoft.com/office/drawing/2014/main" id="{A1AEDE2A-53BA-F748-84E8-997B5F095426}"/>
              </a:ext>
            </a:extLst>
          </p:cNvPr>
          <p:cNvSpPr>
            <a:spLocks noGrp="1"/>
          </p:cNvSpPr>
          <p:nvPr>
            <p:ph type="dt" sz="quarter" idx="1"/>
          </p:nvPr>
        </p:nvSpPr>
        <p:spPr>
          <a:xfrm>
            <a:off x="3884613" y="1"/>
            <a:ext cx="2971800" cy="458788"/>
          </a:xfrm>
          <a:prstGeom prst="rect">
            <a:avLst/>
          </a:prstGeom>
        </p:spPr>
        <p:txBody>
          <a:bodyPr vert="horz" lIns="91440" tIns="45720" rIns="91440" bIns="45720" rtlCol="0"/>
          <a:lstStyle>
            <a:lvl1pPr algn="r">
              <a:defRPr sz="1200"/>
            </a:lvl1pPr>
          </a:lstStyle>
          <a:p>
            <a:fld id="{8E48D5D2-2779-6146-AE9F-D572A08009BA}" type="datetimeFigureOut">
              <a:rPr lang="de-DE" smtClean="0"/>
              <a:t>04.11.25</a:t>
            </a:fld>
            <a:endParaRPr lang="de-DE"/>
          </a:p>
        </p:txBody>
      </p:sp>
      <p:sp>
        <p:nvSpPr>
          <p:cNvPr id="4" name="Fußzeilenplatzhalter 3">
            <a:extLst>
              <a:ext uri="{FF2B5EF4-FFF2-40B4-BE49-F238E27FC236}">
                <a16:creationId xmlns:a16="http://schemas.microsoft.com/office/drawing/2014/main" id="{1C964613-B793-F942-B26B-964490552F1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a:extLst>
              <a:ext uri="{FF2B5EF4-FFF2-40B4-BE49-F238E27FC236}">
                <a16:creationId xmlns:a16="http://schemas.microsoft.com/office/drawing/2014/main" id="{8F5602C6-FF30-4F42-8342-F08E0DE16BD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BF744E8-F2F9-2E47-A213-99D1460FA75D}" type="slidenum">
              <a:rPr lang="de-DE" smtClean="0"/>
              <a:t>‹Nr.›</a:t>
            </a:fld>
            <a:endParaRPr lang="de-DE"/>
          </a:p>
        </p:txBody>
      </p:sp>
    </p:spTree>
    <p:extLst>
      <p:ext uri="{BB962C8B-B14F-4D97-AF65-F5344CB8AC3E}">
        <p14:creationId xmlns:p14="http://schemas.microsoft.com/office/powerpoint/2010/main" val="46540936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1"/>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1"/>
            <a:ext cx="2971800" cy="458788"/>
          </a:xfrm>
          <a:prstGeom prst="rect">
            <a:avLst/>
          </a:prstGeom>
        </p:spPr>
        <p:txBody>
          <a:bodyPr vert="horz" lIns="91440" tIns="45720" rIns="91440" bIns="45720" rtlCol="0"/>
          <a:lstStyle>
            <a:lvl1pPr algn="r">
              <a:defRPr sz="1200"/>
            </a:lvl1pPr>
          </a:lstStyle>
          <a:p>
            <a:fld id="{E450A6C0-0504-234E-84AE-EED255C24594}" type="datetimeFigureOut">
              <a:rPr lang="de-DE" smtClean="0"/>
              <a:t>04.11.25</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49"/>
            <a:ext cx="5486400" cy="3600451"/>
          </a:xfrm>
          <a:prstGeom prst="rect">
            <a:avLst/>
          </a:prstGeom>
        </p:spPr>
        <p:txBody>
          <a:bodyPr vert="horz" lIns="91440" tIns="45720" rIns="91440" bIns="45720" rtlCol="0"/>
          <a:lstStyle/>
          <a:p>
            <a:r>
              <a:rPr lang="de-DE"/>
              <a:t>Mastertextformat bearbeiten
Zweite Ebene
Dritte Ebene
Vierte Ebene
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19D0FE-4C17-7F46-AB29-CD4F4AA0298F}" type="slidenum">
              <a:rPr lang="de-DE" smtClean="0"/>
              <a:t>‹Nr.›</a:t>
            </a:fld>
            <a:endParaRPr lang="de-DE"/>
          </a:p>
        </p:txBody>
      </p:sp>
    </p:spTree>
    <p:extLst>
      <p:ext uri="{BB962C8B-B14F-4D97-AF65-F5344CB8AC3E}">
        <p14:creationId xmlns:p14="http://schemas.microsoft.com/office/powerpoint/2010/main" val="19532401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cholar.google.com/scholar?hl=en&amp;btnG=Search&amp;q=intitle:Turn+Down+the+heat#0" TargetMode="External"/><Relationship Id="rId2" Type="http://schemas.openxmlformats.org/officeDocument/2006/relationships/slide" Target="../slides/slide2.xml"/><Relationship Id="rId1" Type="http://schemas.openxmlformats.org/officeDocument/2006/relationships/notesMaster" Target="../notesMasters/notesMaster1.xml"/><Relationship Id="rId4" Type="http://schemas.openxmlformats.org/officeDocument/2006/relationships/hyperlink" Target="https://www.huffpost.com/entry/the-fat-tail-of-climate-change-risk_b_8116264" TargetMode="Externa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doi.org/10.1073/pnas.1810141115" TargetMode="External"/><Relationship Id="rId2" Type="http://schemas.openxmlformats.org/officeDocument/2006/relationships/slide" Target="../slides/slide12.xml"/><Relationship Id="rId1" Type="http://schemas.openxmlformats.org/officeDocument/2006/relationships/notesMaster" Target="../notesMasters/notesMaster1.xml"/><Relationship Id="rId4" Type="http://schemas.openxmlformats.org/officeDocument/2006/relationships/hyperlink" Target="https://www.nature.com/articles/d41586-019-03595-0" TargetMode="Externa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doi.org/10.1073/pnas.1810141115" TargetMode="External"/><Relationship Id="rId2" Type="http://schemas.openxmlformats.org/officeDocument/2006/relationships/slide" Target="../slides/slide13.xml"/><Relationship Id="rId1" Type="http://schemas.openxmlformats.org/officeDocument/2006/relationships/notesMaster" Target="../notesMasters/notesMaster1.xml"/><Relationship Id="rId4" Type="http://schemas.openxmlformats.org/officeDocument/2006/relationships/hyperlink" Target="https://www.nature.com/articles/d41586-019-03595-0" TargetMode="Externa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cholar.google.com/scholar?hl=en&amp;btnG=Search&amp;q=intitle:Turn+Down+the+heat#0" TargetMode="External"/><Relationship Id="rId2" Type="http://schemas.openxmlformats.org/officeDocument/2006/relationships/slide" Target="../slides/slide14.xml"/><Relationship Id="rId1" Type="http://schemas.openxmlformats.org/officeDocument/2006/relationships/notesMaster" Target="../notesMasters/notesMaster1.xml"/><Relationship Id="rId4" Type="http://schemas.openxmlformats.org/officeDocument/2006/relationships/hyperlink" Target="https://www.huffpost.com/entry/the-fat-tail-of-climate-change-risk_b_8116264" TargetMode="Externa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doi.org/10.1029/2019GL082187"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doi.org/10.1175/1520-0442(1995)008%3c0240:SIACFM%3e2.0.CO;2" TargetMode="External"/><Relationship Id="rId2" Type="http://schemas.openxmlformats.org/officeDocument/2006/relationships/slide" Target="../slides/slide16.xml"/><Relationship Id="rId1" Type="http://schemas.openxmlformats.org/officeDocument/2006/relationships/notesMaster" Target="../notesMasters/notesMaster1.xml"/><Relationship Id="rId4" Type="http://schemas.openxmlformats.org/officeDocument/2006/relationships/hyperlink" Target="https://www.climate.gov/news-features/understanding-climate/climate-change-minimum-arctic-sea-ice-extent" TargetMode="Externa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doi.org/10.1175/1520-0442(1995)008%3c0240:SIACFM%3e2.0.CO;2" TargetMode="External"/><Relationship Id="rId2" Type="http://schemas.openxmlformats.org/officeDocument/2006/relationships/slide" Target="../slides/slide17.xml"/><Relationship Id="rId1" Type="http://schemas.openxmlformats.org/officeDocument/2006/relationships/notesMaster" Target="../notesMasters/notesMaster1.xml"/><Relationship Id="rId4" Type="http://schemas.openxmlformats.org/officeDocument/2006/relationships/hyperlink" Target="https://www.climate.gov/news-features/understanding-climate/climate-change-minimum-arctic-sea-ice-extent" TargetMode="Externa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doi.org/10.1029/2019GL082187"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doi.org/10.1029/2019GL082187"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spiegel.de/thema/antarktis/" TargetMode="External"/><Relationship Id="rId2" Type="http://schemas.openxmlformats.org/officeDocument/2006/relationships/slide" Target="../slides/slide22.xml"/><Relationship Id="rId1" Type="http://schemas.openxmlformats.org/officeDocument/2006/relationships/notesMaster" Target="../notesMasters/notesMaster1.xml"/><Relationship Id="rId5" Type="http://schemas.openxmlformats.org/officeDocument/2006/relationships/hyperlink" Target="https://www.science.org/doi/10.1126/science.adm6957" TargetMode="External"/><Relationship Id="rId4" Type="http://schemas.openxmlformats.org/officeDocument/2006/relationships/hyperlink" Target="https://www.spiegel.de/wissenschaft/natur/antarktis-eis-schild-am-thwaites-gletscher-koennte-innerhalb-der-naechsten-jahre-zerbrechen-a-2cfb71e6-e396-48f7-bb01-3ec8cc1feb8e" TargetMode="Externa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theconversation.com/completely-unexpected-antarctic-sea-ice-may-be-in-terminal-decline-due-to-rising-southern-ocean-salinity-259743" TargetMode="External"/><Relationship Id="rId7" Type="http://schemas.openxmlformats.org/officeDocument/2006/relationships/hyperlink" Target="https://www.cleanthinking.de/smoc-klimakipppunkt-2025/" TargetMode="External"/><Relationship Id="rId2" Type="http://schemas.openxmlformats.org/officeDocument/2006/relationships/slide" Target="../slides/slide23.xml"/><Relationship Id="rId1" Type="http://schemas.openxmlformats.org/officeDocument/2006/relationships/notesMaster" Target="../notesMasters/notesMaster1.xml"/><Relationship Id="rId6" Type="http://schemas.openxmlformats.org/officeDocument/2006/relationships/hyperlink" Target="https://www.newsweek.com/mystery-antarctica-sea-ice-solved-1896189" TargetMode="External"/><Relationship Id="rId5" Type="http://schemas.openxmlformats.org/officeDocument/2006/relationships/hyperlink" Target="https://agupubs.onlinelibrary.wiley.com/doi/full/10.1029/2024JC021112" TargetMode="External"/><Relationship Id="rId4" Type="http://schemas.openxmlformats.org/officeDocument/2006/relationships/hyperlink" Target="https://www.nature.com/articles/s43247-024-01783-z" TargetMode="Externa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de.wikipedia.org/wiki/Public_Broadcasting_Service"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t-online.de/wetter" TargetMode="External"/><Relationship Id="rId2" Type="http://schemas.openxmlformats.org/officeDocument/2006/relationships/slide" Target="../slides/slide25.xml"/><Relationship Id="rId1" Type="http://schemas.openxmlformats.org/officeDocument/2006/relationships/notesMaster" Target="../notesMasters/notesMaster1.xml"/><Relationship Id="rId6" Type="http://schemas.openxmlformats.org/officeDocument/2006/relationships/hyperlink" Target="https://www.forum.eu/klimawandel/stefan-rahmstorf-uber-das-risiko-eines-nahen-kollaps-des-amoc" TargetMode="External"/><Relationship Id="rId5" Type="http://schemas.openxmlformats.org/officeDocument/2006/relationships/hyperlink" Target="https://www.t-online.de/themen/usa/" TargetMode="External"/><Relationship Id="rId4" Type="http://schemas.openxmlformats.org/officeDocument/2006/relationships/hyperlink" Target="https://www.t-online.de/themen/cnn/" TargetMode="Externa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bsky.app/hashtag/AMOC" TargetMode="External"/><Relationship Id="rId2" Type="http://schemas.openxmlformats.org/officeDocument/2006/relationships/slide" Target="../slides/slide26.xml"/><Relationship Id="rId1" Type="http://schemas.openxmlformats.org/officeDocument/2006/relationships/notesMaster" Target="../notesMasters/notesMaster1.xml"/><Relationship Id="rId5" Type="http://schemas.openxmlformats.org/officeDocument/2006/relationships/hyperlink" Target="https://www.sciencedaily.com/releases/2025/06/250620222140.htm" TargetMode="External"/><Relationship Id="rId4" Type="http://schemas.openxmlformats.org/officeDocument/2006/relationships/hyperlink" Target="https://bsky.app/hashtag/globalwarming" TargetMode="Externa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forum.eu/klimawandel/stefan-rahmstorf-uber-das-risiko-eines-nahen-kollaps-des-amoc"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de.wikipedia.org/wiki/Public_Broadcasting_Service"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youtu.be/GDy7Q8iAtFg?si=OOebtsNjuA7lgpiL"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www.forum.eu/klimawandel/stefan-rahmstorf-uber-das-risiko-eines-nahen-kollaps-des-amoc"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utopia.de/news/bericht-warnt-erster-klima-kipppunkt-erreicht-viele-andere-sind-nahe_865333/?utm_source=Nachhaltig+informiert+in+5+Minuten&amp;utm_campaign=f3572852a4-EMAIL_CAMPAIGN_MO25KW42&amp;utm_medium=email&amp;utm_term=0_-f3572852a4-267733315" TargetMode="External"/><Relationship Id="rId2" Type="http://schemas.openxmlformats.org/officeDocument/2006/relationships/slide" Target="../slides/slide34.xml"/><Relationship Id="rId1" Type="http://schemas.openxmlformats.org/officeDocument/2006/relationships/notesMaster" Target="../notesMasters/notesMaster1.xml"/><Relationship Id="rId4" Type="http://schemas.openxmlformats.org/officeDocument/2006/relationships/hyperlink" Target="https://www.science.org/doi/10.1126/science.abn7950" TargetMode="Externa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www.sueddeutsche.de/wissen/ozeane-temperaturen-klimawandel-golfstrom-amoc-li.3287191" TargetMode="External"/><Relationship Id="rId2" Type="http://schemas.openxmlformats.org/officeDocument/2006/relationships/slide" Target="../slides/slide36.xml"/><Relationship Id="rId1" Type="http://schemas.openxmlformats.org/officeDocument/2006/relationships/notesMaster" Target="../notesMasters/notesMaster1.xml"/><Relationship Id="rId5" Type="http://schemas.openxmlformats.org/officeDocument/2006/relationships/hyperlink" Target="https://www.sueddeutsche.de/projekte/artikel/wissen/amoc-golfstrom-abschwaechung-kipppunkt-klima-europa-e339710/" TargetMode="External"/><Relationship Id="rId4" Type="http://schemas.openxmlformats.org/officeDocument/2006/relationships/hyperlink" Target="http://www.science.org/doi/10.1126/science.adr0910?adobe_mc=MCMID%3D60253839796597647783719991716496614702%7CMCORGID%3D242B6472541199F70A4C98A6%2540AdobeOrg%7CTS%3D1753356721" TargetMode="Externa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www.sueddeutsche.de/wissen/korallenbleiche-korallen-klimawandel-artensterben-biodiversitaetskrise-globale-korallenbleiche-great-barrier-reef-meeresbiologie-meeresforschung-1.6563952"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click.angebote.spiegel.de/?qs=b2354d5a7130d16021af747ca4f62292cc62eacdd9b7ea69399e121d9a08ce26fc8d1a58d46b8ac885af88efd0eae58956622e86e16d5f32" TargetMode="External"/><Relationship Id="rId2" Type="http://schemas.openxmlformats.org/officeDocument/2006/relationships/slide" Target="../slides/slide41.xml"/><Relationship Id="rId1" Type="http://schemas.openxmlformats.org/officeDocument/2006/relationships/notesMaster" Target="../notesMasters/notesMaster1.xml"/><Relationship Id="rId4" Type="http://schemas.openxmlformats.org/officeDocument/2006/relationships/hyperlink" Target="https://click.angebote.spiegel.de/?qs=bdd791c41f93d93838fc38590af8dbb3af4f7f5d7a747d0ee0a24b8a17357c5f86f5e9c98096e09fd080ef148dde2f12ee5ae5ccdf67fd65" TargetMode="Externa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www.unendlich-viel-energie.de/mediathek/grafiken/treibhausgasemissionen-in-deutschland-nach-sektoren-2022" TargetMode="External"/><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s://www.dpg-physik.de/veroeffentlichungen/publikationen/stellungnahmen-der-dpg/klima-energie/klimaaufruf/pix/dpg_klimaaufruf_kurzfassung.pdf" TargetMode="External"/><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s://de.wikipedia.org/wiki/ETH_Z%C3%BCrich" TargetMode="External"/><Relationship Id="rId2" Type="http://schemas.openxmlformats.org/officeDocument/2006/relationships/slide" Target="../slides/slide46.xml"/><Relationship Id="rId1" Type="http://schemas.openxmlformats.org/officeDocument/2006/relationships/notesMaster" Target="../notesMasters/notesMaster1.xml"/><Relationship Id="rId4" Type="http://schemas.openxmlformats.org/officeDocument/2006/relationships/hyperlink" Target="https://www.sueddeutsche.de/wissen/umwelt-biodiversitaet-klimawandel-zukunft-1.6538676" TargetMode="Externa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s://www.zdf.de/nachrichten/wissen/klimaschutz-china-deutschland-terrax-volker-quaschning-kolumne-100.html#xtor=CS5-281" TargetMode="External"/><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s://www.tagesschau.de/wirtschaft/klimafolgen-potsdam-institut-weltwirtschaft-schrumpft-drastisch-100.html" TargetMode="External"/><Relationship Id="rId2" Type="http://schemas.openxmlformats.org/officeDocument/2006/relationships/slide" Target="../slides/slide49.xml"/><Relationship Id="rId1" Type="http://schemas.openxmlformats.org/officeDocument/2006/relationships/notesMaster" Target="../notesMasters/notesMaster1.xml"/><Relationship Id="rId4" Type="http://schemas.openxmlformats.org/officeDocument/2006/relationships/hyperlink" Target="https://www.tagesschau.de/ausland/asien/klimawandel-un-dubai-100.html" TargetMode="Externa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youtu.be/6KaGUJ1N3AU?si=nfTvwyLCeF6-OxJD"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de.wikipedia.org/wiki/Weichsel-Kaltzeit"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s://de.wikipedia.org/wiki/Elster-Kaltzeit"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interaktiv.tagesspiegel.de/lab/klimawandel-afrika-welt-wer-das-klima-schaedigt-und-wer-die-folgen-traegt/"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www.arte.tv/" TargetMode="External"/><Relationship Id="rId2" Type="http://schemas.openxmlformats.org/officeDocument/2006/relationships/slide" Target="../slides/slide11.xml"/><Relationship Id="rId1" Type="http://schemas.openxmlformats.org/officeDocument/2006/relationships/notesMaster" Target="../notesMasters/notesMaster1.xml"/><Relationship Id="rId6" Type="http://schemas.openxmlformats.org/officeDocument/2006/relationships/hyperlink" Target="https://youtu.be/TX0l7BttQwY" TargetMode="External"/><Relationship Id="rId5" Type="http://schemas.openxmlformats.org/officeDocument/2006/relationships/hyperlink" Target="https://www.zdf.de/video/magazine/frontal-doku-100/doku-steuerparadies-deutschland-vermoegensteuer-102" TargetMode="External"/><Relationship Id="rId4" Type="http://schemas.openxmlformats.org/officeDocument/2006/relationships/hyperlink" Target="https://www.arte.tv/de/videos/121620-060-A/die-super-reichen-und-die-klimakrise/"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700" dirty="0">
                <a:solidFill>
                  <a:srgbClr val="000000"/>
                </a:solidFill>
                <a:effectLst/>
                <a:latin typeface="Arial" panose="020B0604020202020204" pitchFamily="34" charset="0"/>
                <a:ea typeface="Aptos" panose="020B0004020202020204" pitchFamily="34" charset="0"/>
                <a:cs typeface="Arial" panose="020B0604020202020204" pitchFamily="34" charset="0"/>
              </a:rPr>
              <a:t>Das PIK (Potsdam-Institut für Klimafolgenforschung) warnt, wir könnten erste Kipppunkte im Erdsystem schon erreicht und Kettenreaktionen ausgelöst haben. Solche „Kipp-Kaskaden“ könnten uns in eine neue Heißzeit katapultieren. Es gibt also möglicherweise keine globale Erwärmung von 3 Grad, auch keine von 2 Grad. Wenn wir die Kaskaden von Kippunkten in Gang setzen, dann besteht die große Wahrscheinlichkeit, dass die Erde sich langfristig um 4 bis 5 Grad erwärmt. Die Begrenzung auf 1,5 Grad ist der Versuch, dieses Risiko so klein wie möglich zu halten. Es ist der Versuch, nicht vollständig die Chance auf eine Stabilisierung des Klimas zu verlieren und in den globalen Kontrollverlust zu rasen. </a:t>
            </a:r>
          </a:p>
          <a:p>
            <a:endParaRPr lang="de-DE" sz="700" dirty="0">
              <a:solidFill>
                <a:srgbClr val="000000"/>
              </a:solidFill>
              <a:effectLst/>
              <a:latin typeface="Arial" panose="020B0604020202020204" pitchFamily="34" charset="0"/>
              <a:cs typeface="Arial" panose="020B0604020202020204" pitchFamily="34" charset="0"/>
            </a:endParaRPr>
          </a:p>
          <a:p>
            <a:pPr>
              <a:lnSpc>
                <a:spcPts val="1400"/>
              </a:lnSpc>
            </a:pPr>
            <a:r>
              <a:rPr lang="de-DE" sz="700" b="1" dirty="0">
                <a:solidFill>
                  <a:srgbClr val="000000"/>
                </a:solidFill>
                <a:effectLst/>
                <a:latin typeface="Arial" panose="020B0604020202020204" pitchFamily="34" charset="0"/>
                <a:cs typeface="Arial" panose="020B0604020202020204" pitchFamily="34" charset="0"/>
              </a:rPr>
              <a:t>Umgang mit einem existenziellen Risiko: </a:t>
            </a:r>
            <a:r>
              <a:rPr lang="de-DE" sz="700" b="0" dirty="0">
                <a:solidFill>
                  <a:srgbClr val="000000"/>
                </a:solidFill>
                <a:effectLst/>
                <a:latin typeface="Arial" panose="020B0604020202020204" pitchFamily="34" charset="0"/>
                <a:cs typeface="Arial" panose="020B0604020202020204" pitchFamily="34" charset="0"/>
              </a:rPr>
              <a:t>Manche Menschen deuten auf Unsicherheiten in den Prognosen und sagen, man solle sich nicht zu viele Sorgen machen, denn die Aussagen sind ja nicht 100 % - </a:t>
            </a:r>
            <a:r>
              <a:rPr lang="de-DE" sz="700" b="0" dirty="0" err="1">
                <a:solidFill>
                  <a:srgbClr val="000000"/>
                </a:solidFill>
                <a:effectLst/>
                <a:latin typeface="Arial" panose="020B0604020202020204" pitchFamily="34" charset="0"/>
                <a:cs typeface="Arial" panose="020B0604020202020204" pitchFamily="34" charset="0"/>
              </a:rPr>
              <a:t>ig</a:t>
            </a:r>
            <a:r>
              <a:rPr lang="de-DE" sz="700" b="0" dirty="0">
                <a:solidFill>
                  <a:srgbClr val="000000"/>
                </a:solidFill>
                <a:effectLst/>
                <a:latin typeface="Arial" panose="020B0604020202020204" pitchFamily="34" charset="0"/>
                <a:cs typeface="Arial" panose="020B0604020202020204" pitchFamily="34" charset="0"/>
              </a:rPr>
              <a:t>. Niemand kann die Zukunft konkret vorhersehen. Aber es geht um Wahrscheinlichkeiten, es geht darum anzuerkennen, dass das Risiko gewaltig ist. </a:t>
            </a:r>
            <a:r>
              <a:rPr lang="de-DE" sz="700" b="1" dirty="0">
                <a:solidFill>
                  <a:srgbClr val="000000"/>
                </a:solidFill>
                <a:effectLst/>
                <a:highlight>
                  <a:srgbClr val="FFFF00"/>
                </a:highlight>
                <a:latin typeface="Arial" panose="020B0604020202020204" pitchFamily="34" charset="0"/>
                <a:cs typeface="Arial" panose="020B0604020202020204" pitchFamily="34" charset="0"/>
              </a:rPr>
              <a:t>24.</a:t>
            </a:r>
            <a:r>
              <a:rPr lang="de-DE" sz="700" b="1" dirty="0">
                <a:solidFill>
                  <a:srgbClr val="000000"/>
                </a:solidFill>
                <a:effectLst/>
                <a:latin typeface="Arial" panose="020B0604020202020204" pitchFamily="34" charset="0"/>
                <a:cs typeface="Arial" panose="020B0604020202020204" pitchFamily="34" charset="0"/>
              </a:rPr>
              <a:t>  </a:t>
            </a:r>
            <a:r>
              <a:rPr lang="de-DE" sz="700" b="0" dirty="0">
                <a:solidFill>
                  <a:srgbClr val="000000"/>
                </a:solidFill>
                <a:effectLst/>
                <a:latin typeface="Arial" panose="020B0604020202020204" pitchFamily="34" charset="0"/>
                <a:cs typeface="Arial" panose="020B0604020202020204" pitchFamily="34" charset="0"/>
              </a:rPr>
              <a:t>Für Risiko gibt es eine Definition: Sowohl das Ausmaß des möglichen Schadens als auch die Wahrscheinlichkeit, mit der der Schaden eintritt, müssen berücksichtigt werden. Auch unwahrscheinliche Gefahren können demnach ein immenses Risiko darstellen, wenn der Schaden groß ist </a:t>
            </a:r>
            <a:r>
              <a:rPr lang="de-DE" sz="700" b="0" i="1" dirty="0">
                <a:solidFill>
                  <a:srgbClr val="0070C0"/>
                </a:solidFill>
                <a:effectLst/>
                <a:latin typeface="Arial" panose="020B0604020202020204" pitchFamily="34" charset="0"/>
                <a:cs typeface="Arial" panose="020B0604020202020204" pitchFamily="34" charset="0"/>
              </a:rPr>
              <a:t>(beispielsweise der Supergau in einem Atomkraftwerk).</a:t>
            </a:r>
            <a:r>
              <a:rPr lang="de-DE" sz="700" b="0" dirty="0">
                <a:solidFill>
                  <a:srgbClr val="000000"/>
                </a:solidFill>
                <a:effectLst/>
                <a:latin typeface="Arial" panose="020B0604020202020204" pitchFamily="34" charset="0"/>
                <a:cs typeface="Arial" panose="020B0604020202020204" pitchFamily="34" charset="0"/>
              </a:rPr>
              <a:t> Wer von Euch wäre bereit, in ein Flugzeug zu steigen, das eine 10-prozentige Wahrscheinlichkeit hat, abzustürzen? Niemand!</a:t>
            </a:r>
            <a:r>
              <a:rPr lang="de-DE" sz="700" b="1" dirty="0">
                <a:solidFill>
                  <a:srgbClr val="000000"/>
                </a:solidFill>
                <a:effectLst/>
                <a:latin typeface="Arial" panose="020B0604020202020204" pitchFamily="34" charset="0"/>
                <a:cs typeface="Arial" panose="020B0604020202020204" pitchFamily="34" charset="0"/>
              </a:rPr>
              <a:t> </a:t>
            </a:r>
            <a:r>
              <a:rPr lang="de-DE" sz="7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de-DE" sz="700" dirty="0">
              <a:effectLst/>
              <a:latin typeface="Arial" panose="020B0604020202020204" pitchFamily="34" charset="0"/>
              <a:ea typeface="Times New Roman" panose="02020603050405020304" pitchFamily="18" charset="0"/>
              <a:cs typeface="Arial" panose="020B0604020202020204" pitchFamily="34" charset="0"/>
            </a:endParaRPr>
          </a:p>
          <a:p>
            <a:pPr>
              <a:spcAft>
                <a:spcPts val="700"/>
              </a:spcAft>
            </a:pPr>
            <a:r>
              <a:rPr lang="de-DE" sz="700" dirty="0">
                <a:solidFill>
                  <a:srgbClr val="000000"/>
                </a:solidFill>
                <a:effectLst/>
                <a:latin typeface="Arial" panose="020B0604020202020204" pitchFamily="34" charset="0"/>
                <a:ea typeface="MS Mincho" panose="02020609040205080304" pitchFamily="49" charset="-128"/>
                <a:cs typeface="Arial" panose="020B0604020202020204" pitchFamily="34" charset="0"/>
              </a:rPr>
              <a:t>Und der IPCC-Bericht belegt, dass selbst bei Einhaltung der 1,5°C Grenze mit einer Wahrscheinlichkeit von 33% Kipppunktsysteme aktiviert werden. Wer würde Russisch Roulette mit 3/10 Kugeln spielen? </a:t>
            </a:r>
            <a:r>
              <a:rPr lang="de-DE" sz="700" i="1" dirty="0">
                <a:solidFill>
                  <a:srgbClr val="0070C0"/>
                </a:solidFill>
                <a:effectLst/>
                <a:latin typeface="Arial" panose="020B0604020202020204" pitchFamily="34" charset="0"/>
                <a:ea typeface="MS Mincho" panose="02020609040205080304" pitchFamily="49" charset="-128"/>
                <a:cs typeface="Arial" panose="020B0604020202020204" pitchFamily="34" charset="0"/>
              </a:rPr>
              <a:t>In einem Weltbank-Bericht wird gesagt, es sei zweifelhaft, ob eine Anpassung an eine vier Grad wärmere Welt überhaupt möglich sei</a:t>
            </a:r>
            <a:r>
              <a:rPr lang="de-DE" sz="700" dirty="0">
                <a:solidFill>
                  <a:srgbClr val="000000"/>
                </a:solidFill>
                <a:effectLst/>
                <a:latin typeface="Arial" panose="020B0604020202020204" pitchFamily="34" charset="0"/>
                <a:ea typeface="MS Mincho" panose="02020609040205080304" pitchFamily="49" charset="-128"/>
                <a:cs typeface="Arial" panose="020B0604020202020204" pitchFamily="34" charset="0"/>
              </a:rPr>
              <a:t>. </a:t>
            </a:r>
            <a:r>
              <a:rPr lang="de-DE" sz="7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r>
              <a:rPr lang="de-DE" sz="7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Viele Kollegen glauben, dass wir sowieso nie auf 4 Grad Erhitzung kommen würden. Vorher bricht die Wirtschaft zusammen und die Welt versinkt in Konflikten. Wir sind die letzte Generation, die das noch verhindern kann</a:t>
            </a:r>
            <a:r>
              <a:rPr lang="de-DE" sz="7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sagt </a:t>
            </a:r>
            <a:r>
              <a:rPr lang="de-DE" sz="7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Stefan Rahmstorf, Klimaexperte, Leitautor des 4. IPCC-Berichts / </a:t>
            </a:r>
            <a:r>
              <a:rPr lang="de-DE" sz="7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Nun, die Wahrscheinlichkeit, dass wir ohne radikalen Kurswechsel bis zum Jahr 2100 eine globale Erwärmung von </a:t>
            </a:r>
            <a:r>
              <a:rPr lang="de-DE" sz="7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6 Grad oder mehr</a:t>
            </a:r>
            <a:r>
              <a:rPr lang="de-DE" sz="7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sehen werden, liegt sogar bei </a:t>
            </a:r>
            <a:r>
              <a:rPr lang="de-DE" sz="7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über 10 Prozent</a:t>
            </a:r>
            <a:r>
              <a:rPr lang="de-DE" sz="700" i="1" baseline="30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de-DE" sz="7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Mögliche </a:t>
            </a:r>
            <a:r>
              <a:rPr lang="de-DE" sz="7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Worst</a:t>
            </a:r>
            <a:r>
              <a:rPr lang="de-DE" sz="7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-Case-Entwicklungen müssen also unbedingt miteinbezogen werden, selbst wenn die Wahrscheinlichkeit „NUR“ bei ca. 5-10% liege.</a:t>
            </a:r>
            <a:endParaRPr lang="de-DE" sz="700" dirty="0">
              <a:effectLst/>
              <a:latin typeface="Arial" panose="020B0604020202020204" pitchFamily="34" charset="0"/>
              <a:ea typeface="Times New Roman" panose="02020603050405020304" pitchFamily="18" charset="0"/>
              <a:cs typeface="Arial" panose="020B0604020202020204" pitchFamily="34" charset="0"/>
            </a:endParaRPr>
          </a:p>
          <a:p>
            <a:pPr>
              <a:spcBef>
                <a:spcPts val="600"/>
              </a:spcBef>
              <a:spcAft>
                <a:spcPts val="600"/>
              </a:spcAft>
            </a:pPr>
            <a:r>
              <a:rPr lang="en-US" sz="700" dirty="0">
                <a:effectLst/>
                <a:latin typeface="Arial" panose="020B0604020202020204" pitchFamily="34" charset="0"/>
                <a:ea typeface="MS Mincho" panose="02020609040205080304" pitchFamily="49" charset="-128"/>
                <a:cs typeface="Arial" panose="020B0604020202020204" pitchFamily="34" charset="0"/>
              </a:rPr>
              <a:t>Potsdam Institute for Climate Impact Research. (2012). </a:t>
            </a:r>
            <a:r>
              <a:rPr lang="en-US" sz="700" i="1" dirty="0">
                <a:effectLst/>
                <a:latin typeface="Arial" panose="020B0604020202020204" pitchFamily="34" charset="0"/>
                <a:ea typeface="MS Mincho" panose="02020609040205080304" pitchFamily="49" charset="-128"/>
                <a:cs typeface="Arial" panose="020B0604020202020204" pitchFamily="34" charset="0"/>
              </a:rPr>
              <a:t>Turn Down the Heat - Why a 4°C Warmer World Must be Avoided</a:t>
            </a:r>
            <a:r>
              <a:rPr lang="en-US" sz="700" dirty="0">
                <a:effectLst/>
                <a:latin typeface="Arial" panose="020B0604020202020204" pitchFamily="34" charset="0"/>
                <a:ea typeface="MS Mincho" panose="02020609040205080304" pitchFamily="49" charset="-128"/>
                <a:cs typeface="Arial" panose="020B0604020202020204" pitchFamily="34" charset="0"/>
              </a:rPr>
              <a:t>. </a:t>
            </a:r>
            <a:r>
              <a:rPr lang="en-US" sz="700" dirty="0" err="1">
                <a:effectLst/>
                <a:latin typeface="Arial" panose="020B0604020202020204" pitchFamily="34" charset="0"/>
                <a:ea typeface="MS Mincho" panose="02020609040205080304" pitchFamily="49" charset="-128"/>
                <a:cs typeface="Arial" panose="020B0604020202020204" pitchFamily="34" charset="0"/>
              </a:rPr>
              <a:t>Washingtion</a:t>
            </a:r>
            <a:r>
              <a:rPr lang="en-US" sz="700" dirty="0">
                <a:effectLst/>
                <a:latin typeface="Arial" panose="020B0604020202020204" pitchFamily="34" charset="0"/>
                <a:ea typeface="MS Mincho" panose="02020609040205080304" pitchFamily="49" charset="-128"/>
                <a:cs typeface="Arial" panose="020B0604020202020204" pitchFamily="34" charset="0"/>
              </a:rPr>
              <a:t>, DC: World Bank. Retrieved from </a:t>
            </a:r>
            <a:r>
              <a:rPr lang="en-US" sz="700" u="sng" dirty="0">
                <a:solidFill>
                  <a:srgbClr val="0000FF"/>
                </a:solidFill>
                <a:effectLst/>
                <a:latin typeface="Arial" panose="020B0604020202020204" pitchFamily="34" charset="0"/>
                <a:ea typeface="MS Mincho" panose="02020609040205080304" pitchFamily="49" charset="-128"/>
                <a:cs typeface="Arial" panose="020B0604020202020204" pitchFamily="34" charset="0"/>
                <a:hlinkClick r:id="rId3"/>
              </a:rPr>
              <a:t>http://scholar.google.com/scholar?hl=en&amp;btnG=Search&amp;q=intitle:Turn+Down+the+heat#0</a:t>
            </a:r>
            <a:r>
              <a:rPr lang="en-US" sz="700" dirty="0">
                <a:effectLst/>
                <a:latin typeface="Arial" panose="020B0604020202020204" pitchFamily="34" charset="0"/>
                <a:ea typeface="MS Mincho" panose="02020609040205080304" pitchFamily="49" charset="-128"/>
                <a:cs typeface="Arial" panose="020B0604020202020204" pitchFamily="34" charset="0"/>
              </a:rPr>
              <a:t> </a:t>
            </a:r>
            <a:endParaRPr lang="de-DE" sz="700" dirty="0">
              <a:effectLst/>
              <a:latin typeface="Arial" panose="020B0604020202020204" pitchFamily="34" charset="0"/>
              <a:ea typeface="MS Mincho" panose="02020609040205080304" pitchFamily="49" charset="-128"/>
              <a:cs typeface="Arial" panose="020B0604020202020204" pitchFamily="34" charset="0"/>
            </a:endParaRPr>
          </a:p>
          <a:p>
            <a:pPr>
              <a:spcBef>
                <a:spcPts val="600"/>
              </a:spcBef>
              <a:spcAft>
                <a:spcPts val="600"/>
              </a:spcAft>
            </a:pPr>
            <a:r>
              <a:rPr lang="en-US" sz="700" dirty="0">
                <a:effectLst/>
                <a:latin typeface="Arial" panose="020B0604020202020204" pitchFamily="34" charset="0"/>
                <a:ea typeface="MS Mincho" panose="02020609040205080304" pitchFamily="49" charset="-128"/>
                <a:cs typeface="Arial" panose="020B0604020202020204" pitchFamily="34" charset="0"/>
              </a:rPr>
              <a:t>Wagner, G., &amp; Weitzman, M. (2015). </a:t>
            </a:r>
            <a:r>
              <a:rPr lang="en-US" sz="700" i="1" dirty="0">
                <a:effectLst/>
                <a:latin typeface="Arial" panose="020B0604020202020204" pitchFamily="34" charset="0"/>
                <a:ea typeface="MS Mincho" panose="02020609040205080304" pitchFamily="49" charset="-128"/>
                <a:cs typeface="Arial" panose="020B0604020202020204" pitchFamily="34" charset="0"/>
              </a:rPr>
              <a:t>Climate Shock: The Economic Consequences of a Hotter Planet</a:t>
            </a:r>
            <a:r>
              <a:rPr lang="en-US" sz="700" dirty="0">
                <a:effectLst/>
                <a:latin typeface="Arial" panose="020B0604020202020204" pitchFamily="34" charset="0"/>
                <a:ea typeface="MS Mincho" panose="02020609040205080304" pitchFamily="49" charset="-128"/>
                <a:cs typeface="Arial" panose="020B0604020202020204" pitchFamily="34" charset="0"/>
              </a:rPr>
              <a:t>. Princeton, NJ: Princeton University Press.</a:t>
            </a:r>
            <a:endParaRPr lang="de-DE" sz="700" dirty="0">
              <a:effectLst/>
              <a:latin typeface="Arial" panose="020B0604020202020204" pitchFamily="34" charset="0"/>
              <a:ea typeface="MS Mincho" panose="02020609040205080304" pitchFamily="49" charset="-128"/>
              <a:cs typeface="Arial" panose="020B0604020202020204" pitchFamily="34" charset="0"/>
            </a:endParaRPr>
          </a:p>
          <a:p>
            <a:pPr>
              <a:spcBef>
                <a:spcPts val="600"/>
              </a:spcBef>
              <a:spcAft>
                <a:spcPts val="600"/>
              </a:spcAft>
            </a:pPr>
            <a:r>
              <a:rPr lang="en-US" sz="700" dirty="0">
                <a:effectLst/>
                <a:latin typeface="Arial" panose="020B0604020202020204" pitchFamily="34" charset="0"/>
                <a:ea typeface="MS Mincho" panose="02020609040205080304" pitchFamily="49" charset="-128"/>
                <a:cs typeface="Arial" panose="020B0604020202020204" pitchFamily="34" charset="0"/>
              </a:rPr>
              <a:t>Mann, M. E. (2017, December 7). The “Fat Tail” of Climate Change Risk. </a:t>
            </a:r>
            <a:r>
              <a:rPr lang="en-US" sz="700" i="1" dirty="0">
                <a:effectLst/>
                <a:latin typeface="Arial" panose="020B0604020202020204" pitchFamily="34" charset="0"/>
                <a:ea typeface="MS Mincho" panose="02020609040205080304" pitchFamily="49" charset="-128"/>
                <a:cs typeface="Arial" panose="020B0604020202020204" pitchFamily="34" charset="0"/>
              </a:rPr>
              <a:t>Huffington Post</a:t>
            </a:r>
            <a:r>
              <a:rPr lang="en-US" sz="700" dirty="0">
                <a:effectLst/>
                <a:latin typeface="Arial" panose="020B0604020202020204" pitchFamily="34" charset="0"/>
                <a:ea typeface="MS Mincho" panose="02020609040205080304" pitchFamily="49" charset="-128"/>
                <a:cs typeface="Arial" panose="020B0604020202020204" pitchFamily="34" charset="0"/>
              </a:rPr>
              <a:t>. Retrieved from </a:t>
            </a:r>
            <a:r>
              <a:rPr lang="en-US" sz="700" u="sng" dirty="0">
                <a:solidFill>
                  <a:srgbClr val="0000FF"/>
                </a:solidFill>
                <a:effectLst/>
                <a:latin typeface="Arial" panose="020B0604020202020204" pitchFamily="34" charset="0"/>
                <a:ea typeface="MS Mincho" panose="02020609040205080304" pitchFamily="49" charset="-128"/>
                <a:cs typeface="Arial" panose="020B0604020202020204" pitchFamily="34" charset="0"/>
                <a:hlinkClick r:id="rId4"/>
              </a:rPr>
              <a:t>https://www.huffpost.com/entry/the-fat-tail-of-climate-change-risk_b_8116264</a:t>
            </a:r>
            <a:r>
              <a:rPr lang="en-US" sz="700" dirty="0">
                <a:effectLst/>
                <a:latin typeface="Arial" panose="020B0604020202020204" pitchFamily="34" charset="0"/>
                <a:ea typeface="MS Mincho" panose="02020609040205080304" pitchFamily="49" charset="-128"/>
                <a:cs typeface="Arial" panose="020B0604020202020204" pitchFamily="34" charset="0"/>
              </a:rPr>
              <a:t> </a:t>
            </a:r>
            <a:endParaRPr lang="de-DE" sz="700" dirty="0">
              <a:effectLst/>
              <a:latin typeface="Arial" panose="020B0604020202020204" pitchFamily="34" charset="0"/>
              <a:ea typeface="MS Mincho" panose="02020609040205080304" pitchFamily="49" charset="-128"/>
              <a:cs typeface="Arial" panose="020B0604020202020204" pitchFamily="34" charset="0"/>
            </a:endParaRPr>
          </a:p>
          <a:p>
            <a:endParaRPr lang="de-DE" dirty="0"/>
          </a:p>
        </p:txBody>
      </p:sp>
      <p:sp>
        <p:nvSpPr>
          <p:cNvPr id="4" name="Foliennummernplatzhalter 3"/>
          <p:cNvSpPr>
            <a:spLocks noGrp="1"/>
          </p:cNvSpPr>
          <p:nvPr>
            <p:ph type="sldNum" sz="quarter" idx="5"/>
          </p:nvPr>
        </p:nvSpPr>
        <p:spPr/>
        <p:txBody>
          <a:bodyPr/>
          <a:lstStyle/>
          <a:p>
            <a:fld id="{4919D0FE-4C17-7F46-AB29-CD4F4AA0298F}" type="slidenum">
              <a:rPr lang="de-DE" smtClean="0"/>
              <a:t>2</a:t>
            </a:fld>
            <a:endParaRPr lang="de-DE"/>
          </a:p>
        </p:txBody>
      </p:sp>
    </p:spTree>
    <p:extLst>
      <p:ext uri="{BB962C8B-B14F-4D97-AF65-F5344CB8AC3E}">
        <p14:creationId xmlns:p14="http://schemas.microsoft.com/office/powerpoint/2010/main" val="6699789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ts val="1400"/>
              </a:lnSpc>
              <a:spcBef>
                <a:spcPts val="1000"/>
              </a:spcBef>
            </a:pPr>
            <a:r>
              <a:rPr lang="de-DE" sz="1400" b="1" dirty="0">
                <a:solidFill>
                  <a:srgbClr val="000000"/>
                </a:solidFill>
                <a:effectLst/>
                <a:latin typeface="Arial" panose="020B0604020202020204" pitchFamily="34" charset="0"/>
                <a:ea typeface="MS Gothic" panose="020B0609070205080204" pitchFamily="49" charset="-128"/>
                <a:cs typeface="Arial" panose="020B0604020202020204" pitchFamily="34" charset="0"/>
              </a:rPr>
              <a:t>Das 1,5 Grad Limit: </a:t>
            </a:r>
            <a:r>
              <a:rPr lang="de-DE" sz="1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Die Weltgemeinschaft hat sich 2015 im Pariser Klimavertrag auf das 1,5°C Ziel verständigt, und zwar aus gutem Grund. Wir haben uns gerade die dramatischen Folgen der scheinbar kleinen Erhöhung von nur 1,2 °C vor Augen gehalten. Tatsächlich müssen wir weit unter 2 Grad bleiben, bei höchstens 1,6, 1,7 Grad. Und schon das ist extrem gefährlich. Warum?</a:t>
            </a:r>
            <a:endParaRPr lang="de-DE" sz="1400" dirty="0">
              <a:effectLst/>
              <a:latin typeface="Arial" panose="020B0604020202020204" pitchFamily="34" charset="0"/>
              <a:ea typeface="Times New Roman" panose="02020603050405020304" pitchFamily="18" charset="0"/>
              <a:cs typeface="Arial" panose="020B0604020202020204" pitchFamily="34" charset="0"/>
            </a:endParaRPr>
          </a:p>
          <a:p>
            <a:r>
              <a:rPr lang="de-DE" sz="1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Die Wetterextreme sind ein Problem für sich. Der wichtigste Grund für die 1,5 Grad Grenze aber sind die Risiken durch sogenannte Kipppunkte und Rückkopplungseffekte</a:t>
            </a:r>
            <a:r>
              <a:rPr lang="de-DE" sz="1400" baseline="30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r>
              <a:rPr lang="de-DE" sz="1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de-DE" sz="1400" dirty="0">
              <a:effectLst/>
              <a:latin typeface="Arial" panose="020B0604020202020204" pitchFamily="34" charset="0"/>
              <a:ea typeface="Times New Roman" panose="02020603050405020304" pitchFamily="18" charset="0"/>
              <a:cs typeface="Arial" panose="020B0604020202020204" pitchFamily="34" charset="0"/>
            </a:endParaRPr>
          </a:p>
          <a:p>
            <a:pPr>
              <a:spcBef>
                <a:spcPts val="600"/>
              </a:spcBef>
              <a:spcAft>
                <a:spcPts val="600"/>
              </a:spcAft>
            </a:pPr>
            <a:r>
              <a:rPr lang="en-US" sz="1400" dirty="0">
                <a:effectLst/>
                <a:latin typeface="Arial" panose="020B0604020202020204" pitchFamily="34" charset="0"/>
                <a:ea typeface="MS Mincho" panose="02020609040205080304" pitchFamily="49" charset="-128"/>
                <a:cs typeface="Arial" panose="020B0604020202020204" pitchFamily="34" charset="0"/>
              </a:rPr>
              <a:t>Steffen, W., </a:t>
            </a:r>
            <a:r>
              <a:rPr lang="en-US" sz="1400" dirty="0" err="1">
                <a:effectLst/>
                <a:latin typeface="Arial" panose="020B0604020202020204" pitchFamily="34" charset="0"/>
                <a:ea typeface="MS Mincho" panose="02020609040205080304" pitchFamily="49" charset="-128"/>
                <a:cs typeface="Arial" panose="020B0604020202020204" pitchFamily="34" charset="0"/>
              </a:rPr>
              <a:t>Rockström</a:t>
            </a:r>
            <a:r>
              <a:rPr lang="en-US" sz="1400" dirty="0">
                <a:effectLst/>
                <a:latin typeface="Arial" panose="020B0604020202020204" pitchFamily="34" charset="0"/>
                <a:ea typeface="MS Mincho" panose="02020609040205080304" pitchFamily="49" charset="-128"/>
                <a:cs typeface="Arial" panose="020B0604020202020204" pitchFamily="34" charset="0"/>
              </a:rPr>
              <a:t>, J., Richardson, K., </a:t>
            </a:r>
            <a:r>
              <a:rPr lang="en-US" sz="1400" dirty="0" err="1">
                <a:effectLst/>
                <a:latin typeface="Arial" panose="020B0604020202020204" pitchFamily="34" charset="0"/>
                <a:ea typeface="MS Mincho" panose="02020609040205080304" pitchFamily="49" charset="-128"/>
                <a:cs typeface="Arial" panose="020B0604020202020204" pitchFamily="34" charset="0"/>
              </a:rPr>
              <a:t>Lenton</a:t>
            </a:r>
            <a:r>
              <a:rPr lang="en-US" sz="1400" dirty="0">
                <a:effectLst/>
                <a:latin typeface="Arial" panose="020B0604020202020204" pitchFamily="34" charset="0"/>
                <a:ea typeface="MS Mincho" panose="02020609040205080304" pitchFamily="49" charset="-128"/>
                <a:cs typeface="Arial" panose="020B0604020202020204" pitchFamily="34" charset="0"/>
              </a:rPr>
              <a:t>, T. M., </a:t>
            </a:r>
            <a:r>
              <a:rPr lang="en-US" sz="1400" dirty="0" err="1">
                <a:effectLst/>
                <a:latin typeface="Arial" panose="020B0604020202020204" pitchFamily="34" charset="0"/>
                <a:ea typeface="MS Mincho" panose="02020609040205080304" pitchFamily="49" charset="-128"/>
                <a:cs typeface="Arial" panose="020B0604020202020204" pitchFamily="34" charset="0"/>
              </a:rPr>
              <a:t>Folke</a:t>
            </a:r>
            <a:r>
              <a:rPr lang="en-US" sz="1400" dirty="0">
                <a:effectLst/>
                <a:latin typeface="Arial" panose="020B0604020202020204" pitchFamily="34" charset="0"/>
                <a:ea typeface="MS Mincho" panose="02020609040205080304" pitchFamily="49" charset="-128"/>
                <a:cs typeface="Arial" panose="020B0604020202020204" pitchFamily="34" charset="0"/>
              </a:rPr>
              <a:t>, C., </a:t>
            </a:r>
            <a:r>
              <a:rPr lang="en-US" sz="1400" dirty="0" err="1">
                <a:effectLst/>
                <a:latin typeface="Arial" panose="020B0604020202020204" pitchFamily="34" charset="0"/>
                <a:ea typeface="MS Mincho" panose="02020609040205080304" pitchFamily="49" charset="-128"/>
                <a:cs typeface="Arial" panose="020B0604020202020204" pitchFamily="34" charset="0"/>
              </a:rPr>
              <a:t>Liverman</a:t>
            </a:r>
            <a:r>
              <a:rPr lang="en-US" sz="1400" dirty="0">
                <a:effectLst/>
                <a:latin typeface="Arial" panose="020B0604020202020204" pitchFamily="34" charset="0"/>
                <a:ea typeface="MS Mincho" panose="02020609040205080304" pitchFamily="49" charset="-128"/>
                <a:cs typeface="Arial" panose="020B0604020202020204" pitchFamily="34" charset="0"/>
              </a:rPr>
              <a:t>, D., … </a:t>
            </a:r>
            <a:r>
              <a:rPr lang="en-US" sz="1400" dirty="0" err="1">
                <a:effectLst/>
                <a:latin typeface="Arial" panose="020B0604020202020204" pitchFamily="34" charset="0"/>
                <a:ea typeface="MS Mincho" panose="02020609040205080304" pitchFamily="49" charset="-128"/>
                <a:cs typeface="Arial" panose="020B0604020202020204" pitchFamily="34" charset="0"/>
              </a:rPr>
              <a:t>Schellnhuber</a:t>
            </a:r>
            <a:r>
              <a:rPr lang="en-US" sz="1400" dirty="0">
                <a:effectLst/>
                <a:latin typeface="Arial" panose="020B0604020202020204" pitchFamily="34" charset="0"/>
                <a:ea typeface="MS Mincho" panose="02020609040205080304" pitchFamily="49" charset="-128"/>
                <a:cs typeface="Arial" panose="020B0604020202020204" pitchFamily="34" charset="0"/>
              </a:rPr>
              <a:t>, H. J. (2018). Trajectories of the Earth System in the Anthropocene. </a:t>
            </a:r>
            <a:r>
              <a:rPr lang="en-US" sz="1400" i="1" dirty="0">
                <a:effectLst/>
                <a:latin typeface="Arial" panose="020B0604020202020204" pitchFamily="34" charset="0"/>
                <a:ea typeface="MS Mincho" panose="02020609040205080304" pitchFamily="49" charset="-128"/>
                <a:cs typeface="Arial" panose="020B0604020202020204" pitchFamily="34" charset="0"/>
              </a:rPr>
              <a:t>Proceedings of the National Academy of Sciences of the United States of America</a:t>
            </a:r>
            <a:r>
              <a:rPr lang="en-US" sz="1400" dirty="0">
                <a:effectLst/>
                <a:latin typeface="Arial" panose="020B0604020202020204" pitchFamily="34" charset="0"/>
                <a:ea typeface="MS Mincho" panose="02020609040205080304" pitchFamily="49" charset="-128"/>
                <a:cs typeface="Arial" panose="020B0604020202020204" pitchFamily="34" charset="0"/>
              </a:rPr>
              <a:t>, </a:t>
            </a:r>
            <a:r>
              <a:rPr lang="en-US" sz="1400" i="1" dirty="0">
                <a:effectLst/>
                <a:latin typeface="Arial" panose="020B0604020202020204" pitchFamily="34" charset="0"/>
                <a:ea typeface="MS Mincho" panose="02020609040205080304" pitchFamily="49" charset="-128"/>
                <a:cs typeface="Arial" panose="020B0604020202020204" pitchFamily="34" charset="0"/>
              </a:rPr>
              <a:t>115</a:t>
            </a:r>
            <a:r>
              <a:rPr lang="en-US" sz="1400" dirty="0">
                <a:effectLst/>
                <a:latin typeface="Arial" panose="020B0604020202020204" pitchFamily="34" charset="0"/>
                <a:ea typeface="MS Mincho" panose="02020609040205080304" pitchFamily="49" charset="-128"/>
                <a:cs typeface="Arial" panose="020B0604020202020204" pitchFamily="34" charset="0"/>
              </a:rPr>
              <a:t>(33), 8252–8259. </a:t>
            </a:r>
            <a:r>
              <a:rPr lang="de-DE" sz="1400" u="sng" dirty="0">
                <a:solidFill>
                  <a:srgbClr val="0000FF"/>
                </a:solidFill>
                <a:effectLst/>
                <a:latin typeface="Arial" panose="020B0604020202020204" pitchFamily="34" charset="0"/>
                <a:ea typeface="MS Mincho" panose="02020609040205080304" pitchFamily="49" charset="-128"/>
                <a:cs typeface="Arial" panose="020B0604020202020204" pitchFamily="34" charset="0"/>
                <a:hlinkClick r:id="rId3"/>
              </a:rPr>
              <a:t>https://doi.org/10.1073/pnas.1810141115</a:t>
            </a:r>
            <a:r>
              <a:rPr lang="de-DE" sz="1400" dirty="0">
                <a:effectLst/>
                <a:latin typeface="Arial" panose="020B0604020202020204" pitchFamily="34" charset="0"/>
                <a:ea typeface="MS Mincho" panose="02020609040205080304" pitchFamily="49" charset="-128"/>
                <a:cs typeface="Arial" panose="020B0604020202020204" pitchFamily="34" charset="0"/>
              </a:rPr>
              <a:t>  </a:t>
            </a:r>
            <a:r>
              <a:rPr lang="de-DE" sz="1400" dirty="0" err="1">
                <a:effectLst/>
                <a:latin typeface="Arial" panose="020B0604020202020204" pitchFamily="34" charset="0"/>
                <a:ea typeface="MS Mincho" panose="02020609040205080304" pitchFamily="49" charset="-128"/>
                <a:cs typeface="Arial" panose="020B0604020202020204" pitchFamily="34" charset="0"/>
              </a:rPr>
              <a:t>Lenton</a:t>
            </a:r>
            <a:r>
              <a:rPr lang="de-DE" sz="1400" dirty="0">
                <a:effectLst/>
                <a:latin typeface="Arial" panose="020B0604020202020204" pitchFamily="34" charset="0"/>
                <a:ea typeface="MS Mincho" panose="02020609040205080304" pitchFamily="49" charset="-128"/>
                <a:cs typeface="Arial" panose="020B0604020202020204" pitchFamily="34" charset="0"/>
              </a:rPr>
              <a:t>, T. M., Rockström, J., </a:t>
            </a:r>
            <a:r>
              <a:rPr lang="de-DE" sz="1400" dirty="0" err="1">
                <a:effectLst/>
                <a:latin typeface="Arial" panose="020B0604020202020204" pitchFamily="34" charset="0"/>
                <a:ea typeface="MS Mincho" panose="02020609040205080304" pitchFamily="49" charset="-128"/>
                <a:cs typeface="Arial" panose="020B0604020202020204" pitchFamily="34" charset="0"/>
              </a:rPr>
              <a:t>Gaffney</a:t>
            </a:r>
            <a:r>
              <a:rPr lang="de-DE" sz="1400" dirty="0">
                <a:effectLst/>
                <a:latin typeface="Arial" panose="020B0604020202020204" pitchFamily="34" charset="0"/>
                <a:ea typeface="MS Mincho" panose="02020609040205080304" pitchFamily="49" charset="-128"/>
                <a:cs typeface="Arial" panose="020B0604020202020204" pitchFamily="34" charset="0"/>
              </a:rPr>
              <a:t>, O., Rahmstorf, S., Richardson, K., Steffen, W., &amp; Schellnhuber, H. J. (2019). </a:t>
            </a:r>
            <a:r>
              <a:rPr lang="en-US" sz="1400" dirty="0">
                <a:effectLst/>
                <a:latin typeface="Arial" panose="020B0604020202020204" pitchFamily="34" charset="0"/>
                <a:ea typeface="MS Mincho" panose="02020609040205080304" pitchFamily="49" charset="-128"/>
                <a:cs typeface="Arial" panose="020B0604020202020204" pitchFamily="34" charset="0"/>
              </a:rPr>
              <a:t>Climate tipping points - too risky to bet against. </a:t>
            </a:r>
            <a:r>
              <a:rPr lang="en-US" sz="1400" i="1" dirty="0">
                <a:effectLst/>
                <a:latin typeface="Arial" panose="020B0604020202020204" pitchFamily="34" charset="0"/>
                <a:ea typeface="MS Mincho" panose="02020609040205080304" pitchFamily="49" charset="-128"/>
                <a:cs typeface="Arial" panose="020B0604020202020204" pitchFamily="34" charset="0"/>
              </a:rPr>
              <a:t>Nature</a:t>
            </a:r>
            <a:r>
              <a:rPr lang="en-US" sz="1400" dirty="0">
                <a:effectLst/>
                <a:latin typeface="Arial" panose="020B0604020202020204" pitchFamily="34" charset="0"/>
                <a:ea typeface="MS Mincho" panose="02020609040205080304" pitchFamily="49" charset="-128"/>
                <a:cs typeface="Arial" panose="020B0604020202020204" pitchFamily="34" charset="0"/>
              </a:rPr>
              <a:t>, </a:t>
            </a:r>
            <a:r>
              <a:rPr lang="en-US" sz="1400" i="1" dirty="0">
                <a:effectLst/>
                <a:latin typeface="Arial" panose="020B0604020202020204" pitchFamily="34" charset="0"/>
                <a:ea typeface="MS Mincho" panose="02020609040205080304" pitchFamily="49" charset="-128"/>
                <a:cs typeface="Arial" panose="020B0604020202020204" pitchFamily="34" charset="0"/>
              </a:rPr>
              <a:t>575</a:t>
            </a:r>
            <a:r>
              <a:rPr lang="en-US" sz="1400" dirty="0">
                <a:effectLst/>
                <a:latin typeface="Arial" panose="020B0604020202020204" pitchFamily="34" charset="0"/>
                <a:ea typeface="MS Mincho" panose="02020609040205080304" pitchFamily="49" charset="-128"/>
                <a:cs typeface="Arial" panose="020B0604020202020204" pitchFamily="34" charset="0"/>
              </a:rPr>
              <a:t>, 592–595. Retrieved from </a:t>
            </a:r>
            <a:r>
              <a:rPr lang="en-US" sz="1400" u="sng" dirty="0">
                <a:solidFill>
                  <a:srgbClr val="0000FF"/>
                </a:solidFill>
                <a:effectLst/>
                <a:latin typeface="Arial" panose="020B0604020202020204" pitchFamily="34" charset="0"/>
                <a:ea typeface="MS Mincho" panose="02020609040205080304" pitchFamily="49" charset="-128"/>
                <a:cs typeface="Arial" panose="020B0604020202020204" pitchFamily="34" charset="0"/>
                <a:hlinkClick r:id="rId4"/>
              </a:rPr>
              <a:t>https://www.nature.com/articles/d41586-019-03595-0</a:t>
            </a:r>
            <a:r>
              <a:rPr lang="en-US" sz="1400" dirty="0">
                <a:effectLst/>
                <a:latin typeface="Arial" panose="020B0604020202020204" pitchFamily="34" charset="0"/>
                <a:ea typeface="MS Mincho" panose="02020609040205080304" pitchFamily="49" charset="-128"/>
                <a:cs typeface="Arial" panose="020B0604020202020204" pitchFamily="34" charset="0"/>
              </a:rPr>
              <a:t> </a:t>
            </a:r>
            <a:endParaRPr lang="de-DE" sz="1400" dirty="0">
              <a:effectLst/>
              <a:latin typeface="Arial" panose="020B0604020202020204" pitchFamily="34" charset="0"/>
              <a:ea typeface="MS Mincho" panose="02020609040205080304" pitchFamily="49" charset="-128"/>
              <a:cs typeface="Arial" panose="020B0604020202020204" pitchFamily="34" charset="0"/>
            </a:endParaRPr>
          </a:p>
          <a:p>
            <a:endParaRPr lang="de-DE" dirty="0"/>
          </a:p>
        </p:txBody>
      </p:sp>
      <p:sp>
        <p:nvSpPr>
          <p:cNvPr id="4" name="Foliennummernplatzhalter 3"/>
          <p:cNvSpPr>
            <a:spLocks noGrp="1"/>
          </p:cNvSpPr>
          <p:nvPr>
            <p:ph type="sldNum" sz="quarter" idx="10"/>
          </p:nvPr>
        </p:nvSpPr>
        <p:spPr/>
        <p:txBody>
          <a:bodyPr/>
          <a:lstStyle/>
          <a:p>
            <a:fld id="{4919D0FE-4C17-7F46-AB29-CD4F4AA0298F}" type="slidenum">
              <a:rPr lang="de-DE" smtClean="0"/>
              <a:t>12</a:t>
            </a:fld>
            <a:endParaRPr lang="de-DE"/>
          </a:p>
        </p:txBody>
      </p:sp>
    </p:spTree>
    <p:extLst>
      <p:ext uri="{BB962C8B-B14F-4D97-AF65-F5344CB8AC3E}">
        <p14:creationId xmlns:p14="http://schemas.microsoft.com/office/powerpoint/2010/main" val="27556846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ts val="1400"/>
              </a:lnSpc>
              <a:spcBef>
                <a:spcPts val="1000"/>
              </a:spcBef>
            </a:pPr>
            <a:r>
              <a:rPr lang="de-DE" sz="700" b="1" dirty="0">
                <a:solidFill>
                  <a:srgbClr val="000000"/>
                </a:solidFill>
                <a:effectLst/>
                <a:latin typeface="Arial" panose="020B0604020202020204" pitchFamily="34" charset="0"/>
                <a:ea typeface="MS Gothic" panose="020B0609070205080204" pitchFamily="49" charset="-128"/>
                <a:cs typeface="Arial" panose="020B0604020202020204" pitchFamily="34" charset="0"/>
              </a:rPr>
              <a:t>Paris: Das 1,5 Grad Limit: </a:t>
            </a:r>
            <a:r>
              <a:rPr lang="de-DE" sz="7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Die Weltgemeinschaft hat sich 2015 im Pariser Klimavertrag auf das 1,5°C Ziel verständigt, und zwar aus gutem Grund. Wir haben uns gerade die dramatischen Folgen der scheinbar kleinen Erhöhung von nur 1,2 °C vor Augen gehalten. Tatsächlich müssen wir weit unter 2 Grad bleiben, bei höchstens 1,6, 1,7 Grad. Und schon das ist extrem gefährlich. Warum?</a:t>
            </a:r>
            <a:endParaRPr lang="de-DE" sz="700" dirty="0">
              <a:effectLst/>
              <a:latin typeface="Arial" panose="020B0604020202020204" pitchFamily="34" charset="0"/>
              <a:ea typeface="Times New Roman" panose="02020603050405020304" pitchFamily="18" charset="0"/>
              <a:cs typeface="Arial" panose="020B0604020202020204" pitchFamily="34" charset="0"/>
            </a:endParaRPr>
          </a:p>
          <a:p>
            <a:r>
              <a:rPr lang="de-DE" sz="7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Die Wetterextreme sind ein Problem für sich. Der wichtigste Grund für die 1,5 Grad Grenze aber sind die Risiken durch sogenannte Kipppunkte und Rückkopplungseffekte</a:t>
            </a:r>
            <a:r>
              <a:rPr lang="de-DE" sz="700" baseline="30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r>
              <a:rPr lang="de-DE" sz="7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de-DE" sz="700" dirty="0">
              <a:effectLst/>
              <a:latin typeface="Arial" panose="020B0604020202020204" pitchFamily="34" charset="0"/>
              <a:ea typeface="Times New Roman" panose="02020603050405020304" pitchFamily="18" charset="0"/>
              <a:cs typeface="Arial" panose="020B0604020202020204" pitchFamily="34" charset="0"/>
            </a:endParaRPr>
          </a:p>
          <a:p>
            <a:r>
              <a:rPr lang="de-DE" sz="7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de-DE" sz="7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Kontrollverlust: </a:t>
            </a:r>
            <a:r>
              <a:rPr lang="de-DE" sz="7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Kipppunkte sind Schwellenwerte, an denen sich ein System unaufhaltsam und unumkehrbar verändert. Nehmt einen Stuhl und kippt ihn langsam nach hinten. Ab einem bestimmten Punkt wird er umfallen. Das ist ein Kipppunkt. Rückkopplungseffekte sind Mechanismen, die wie Teufelskreise wirken: Einmal in Gang gesetzt, können sie nicht mehr rückgängig gemacht werden. Das heißt, sie verstärken die Erderhitzung auch ohne weiteres menschliches Zutun unaufhaltsam weiter. Eine solche „Kipp-Kaskade“ könnte das Erdsystem in eine neue Heißzeit katapultieren. </a:t>
            </a:r>
            <a:endParaRPr lang="de-DE" sz="700" dirty="0">
              <a:effectLst/>
              <a:latin typeface="Arial" panose="020B0604020202020204" pitchFamily="34" charset="0"/>
              <a:ea typeface="Times New Roman" panose="02020603050405020304" pitchFamily="18" charset="0"/>
              <a:cs typeface="Arial" panose="020B0604020202020204" pitchFamily="34" charset="0"/>
            </a:endParaRPr>
          </a:p>
          <a:p>
            <a:pPr>
              <a:spcBef>
                <a:spcPts val="600"/>
              </a:spcBef>
              <a:spcAft>
                <a:spcPts val="600"/>
              </a:spcAft>
            </a:pPr>
            <a:r>
              <a:rPr lang="en-US" sz="700" dirty="0">
                <a:effectLst/>
                <a:latin typeface="Arial" panose="020B0604020202020204" pitchFamily="34" charset="0"/>
                <a:ea typeface="MS Mincho" panose="02020609040205080304" pitchFamily="49" charset="-128"/>
                <a:cs typeface="Arial" panose="020B0604020202020204" pitchFamily="34" charset="0"/>
              </a:rPr>
              <a:t>Steffen, W., </a:t>
            </a:r>
            <a:r>
              <a:rPr lang="en-US" sz="700" dirty="0" err="1">
                <a:effectLst/>
                <a:latin typeface="Arial" panose="020B0604020202020204" pitchFamily="34" charset="0"/>
                <a:ea typeface="MS Mincho" panose="02020609040205080304" pitchFamily="49" charset="-128"/>
                <a:cs typeface="Arial" panose="020B0604020202020204" pitchFamily="34" charset="0"/>
              </a:rPr>
              <a:t>Rockström</a:t>
            </a:r>
            <a:r>
              <a:rPr lang="en-US" sz="700" dirty="0">
                <a:effectLst/>
                <a:latin typeface="Arial" panose="020B0604020202020204" pitchFamily="34" charset="0"/>
                <a:ea typeface="MS Mincho" panose="02020609040205080304" pitchFamily="49" charset="-128"/>
                <a:cs typeface="Arial" panose="020B0604020202020204" pitchFamily="34" charset="0"/>
              </a:rPr>
              <a:t>, J., Richardson, K., </a:t>
            </a:r>
            <a:r>
              <a:rPr lang="en-US" sz="700" dirty="0" err="1">
                <a:effectLst/>
                <a:latin typeface="Arial" panose="020B0604020202020204" pitchFamily="34" charset="0"/>
                <a:ea typeface="MS Mincho" panose="02020609040205080304" pitchFamily="49" charset="-128"/>
                <a:cs typeface="Arial" panose="020B0604020202020204" pitchFamily="34" charset="0"/>
              </a:rPr>
              <a:t>Lenton</a:t>
            </a:r>
            <a:r>
              <a:rPr lang="en-US" sz="700" dirty="0">
                <a:effectLst/>
                <a:latin typeface="Arial" panose="020B0604020202020204" pitchFamily="34" charset="0"/>
                <a:ea typeface="MS Mincho" panose="02020609040205080304" pitchFamily="49" charset="-128"/>
                <a:cs typeface="Arial" panose="020B0604020202020204" pitchFamily="34" charset="0"/>
              </a:rPr>
              <a:t>, T. M., </a:t>
            </a:r>
            <a:r>
              <a:rPr lang="en-US" sz="700" dirty="0" err="1">
                <a:effectLst/>
                <a:latin typeface="Arial" panose="020B0604020202020204" pitchFamily="34" charset="0"/>
                <a:ea typeface="MS Mincho" panose="02020609040205080304" pitchFamily="49" charset="-128"/>
                <a:cs typeface="Arial" panose="020B0604020202020204" pitchFamily="34" charset="0"/>
              </a:rPr>
              <a:t>Folke</a:t>
            </a:r>
            <a:r>
              <a:rPr lang="en-US" sz="700" dirty="0">
                <a:effectLst/>
                <a:latin typeface="Arial" panose="020B0604020202020204" pitchFamily="34" charset="0"/>
                <a:ea typeface="MS Mincho" panose="02020609040205080304" pitchFamily="49" charset="-128"/>
                <a:cs typeface="Arial" panose="020B0604020202020204" pitchFamily="34" charset="0"/>
              </a:rPr>
              <a:t>, C., </a:t>
            </a:r>
            <a:r>
              <a:rPr lang="en-US" sz="700" dirty="0" err="1">
                <a:effectLst/>
                <a:latin typeface="Arial" panose="020B0604020202020204" pitchFamily="34" charset="0"/>
                <a:ea typeface="MS Mincho" panose="02020609040205080304" pitchFamily="49" charset="-128"/>
                <a:cs typeface="Arial" panose="020B0604020202020204" pitchFamily="34" charset="0"/>
              </a:rPr>
              <a:t>Liverman</a:t>
            </a:r>
            <a:r>
              <a:rPr lang="en-US" sz="700" dirty="0">
                <a:effectLst/>
                <a:latin typeface="Arial" panose="020B0604020202020204" pitchFamily="34" charset="0"/>
                <a:ea typeface="MS Mincho" panose="02020609040205080304" pitchFamily="49" charset="-128"/>
                <a:cs typeface="Arial" panose="020B0604020202020204" pitchFamily="34" charset="0"/>
              </a:rPr>
              <a:t>, D., … </a:t>
            </a:r>
            <a:r>
              <a:rPr lang="en-US" sz="700" dirty="0" err="1">
                <a:effectLst/>
                <a:latin typeface="Arial" panose="020B0604020202020204" pitchFamily="34" charset="0"/>
                <a:ea typeface="MS Mincho" panose="02020609040205080304" pitchFamily="49" charset="-128"/>
                <a:cs typeface="Arial" panose="020B0604020202020204" pitchFamily="34" charset="0"/>
              </a:rPr>
              <a:t>Schellnhuber</a:t>
            </a:r>
            <a:r>
              <a:rPr lang="en-US" sz="700" dirty="0">
                <a:effectLst/>
                <a:latin typeface="Arial" panose="020B0604020202020204" pitchFamily="34" charset="0"/>
                <a:ea typeface="MS Mincho" panose="02020609040205080304" pitchFamily="49" charset="-128"/>
                <a:cs typeface="Arial" panose="020B0604020202020204" pitchFamily="34" charset="0"/>
              </a:rPr>
              <a:t>, H. J. (2018). Trajectories of the Earth System in the Anthropocene. </a:t>
            </a:r>
            <a:r>
              <a:rPr lang="en-US" sz="700" i="1" dirty="0">
                <a:effectLst/>
                <a:latin typeface="Arial" panose="020B0604020202020204" pitchFamily="34" charset="0"/>
                <a:ea typeface="MS Mincho" panose="02020609040205080304" pitchFamily="49" charset="-128"/>
                <a:cs typeface="Arial" panose="020B0604020202020204" pitchFamily="34" charset="0"/>
              </a:rPr>
              <a:t>Proceedings of the National Academy of Sciences of the United States of America</a:t>
            </a:r>
            <a:r>
              <a:rPr lang="en-US" sz="700" dirty="0">
                <a:effectLst/>
                <a:latin typeface="Arial" panose="020B0604020202020204" pitchFamily="34" charset="0"/>
                <a:ea typeface="MS Mincho" panose="02020609040205080304" pitchFamily="49" charset="-128"/>
                <a:cs typeface="Arial" panose="020B0604020202020204" pitchFamily="34" charset="0"/>
              </a:rPr>
              <a:t>, </a:t>
            </a:r>
            <a:r>
              <a:rPr lang="en-US" sz="700" i="1" dirty="0">
                <a:effectLst/>
                <a:latin typeface="Arial" panose="020B0604020202020204" pitchFamily="34" charset="0"/>
                <a:ea typeface="MS Mincho" panose="02020609040205080304" pitchFamily="49" charset="-128"/>
                <a:cs typeface="Arial" panose="020B0604020202020204" pitchFamily="34" charset="0"/>
              </a:rPr>
              <a:t>115</a:t>
            </a:r>
            <a:r>
              <a:rPr lang="en-US" sz="700" dirty="0">
                <a:effectLst/>
                <a:latin typeface="Arial" panose="020B0604020202020204" pitchFamily="34" charset="0"/>
                <a:ea typeface="MS Mincho" panose="02020609040205080304" pitchFamily="49" charset="-128"/>
                <a:cs typeface="Arial" panose="020B0604020202020204" pitchFamily="34" charset="0"/>
              </a:rPr>
              <a:t>(33), 8252–8259. </a:t>
            </a:r>
            <a:r>
              <a:rPr lang="de-DE" sz="700" u="sng" dirty="0">
                <a:solidFill>
                  <a:srgbClr val="0000FF"/>
                </a:solidFill>
                <a:effectLst/>
                <a:latin typeface="Arial" panose="020B0604020202020204" pitchFamily="34" charset="0"/>
                <a:ea typeface="MS Mincho" panose="02020609040205080304" pitchFamily="49" charset="-128"/>
                <a:cs typeface="Arial" panose="020B0604020202020204" pitchFamily="34" charset="0"/>
                <a:hlinkClick r:id="rId3"/>
              </a:rPr>
              <a:t>https://doi.org/10.1073/pnas.1810141115</a:t>
            </a:r>
            <a:r>
              <a:rPr lang="de-DE" sz="700" dirty="0">
                <a:effectLst/>
                <a:latin typeface="Arial" panose="020B0604020202020204" pitchFamily="34" charset="0"/>
                <a:ea typeface="MS Mincho" panose="02020609040205080304" pitchFamily="49" charset="-128"/>
                <a:cs typeface="Arial" panose="020B0604020202020204" pitchFamily="34" charset="0"/>
              </a:rPr>
              <a:t> </a:t>
            </a:r>
          </a:p>
          <a:p>
            <a:pPr>
              <a:spcBef>
                <a:spcPts val="600"/>
              </a:spcBef>
              <a:spcAft>
                <a:spcPts val="600"/>
              </a:spcAft>
            </a:pPr>
            <a:r>
              <a:rPr lang="de-DE" sz="700" dirty="0" err="1">
                <a:effectLst/>
                <a:latin typeface="Arial" panose="020B0604020202020204" pitchFamily="34" charset="0"/>
                <a:ea typeface="MS Mincho" panose="02020609040205080304" pitchFamily="49" charset="-128"/>
                <a:cs typeface="Arial" panose="020B0604020202020204" pitchFamily="34" charset="0"/>
              </a:rPr>
              <a:t>Lenton</a:t>
            </a:r>
            <a:r>
              <a:rPr lang="de-DE" sz="700" dirty="0">
                <a:effectLst/>
                <a:latin typeface="Arial" panose="020B0604020202020204" pitchFamily="34" charset="0"/>
                <a:ea typeface="MS Mincho" panose="02020609040205080304" pitchFamily="49" charset="-128"/>
                <a:cs typeface="Arial" panose="020B0604020202020204" pitchFamily="34" charset="0"/>
              </a:rPr>
              <a:t>, T. M., Rockström, J., </a:t>
            </a:r>
            <a:r>
              <a:rPr lang="de-DE" sz="700" dirty="0" err="1">
                <a:effectLst/>
                <a:latin typeface="Arial" panose="020B0604020202020204" pitchFamily="34" charset="0"/>
                <a:ea typeface="MS Mincho" panose="02020609040205080304" pitchFamily="49" charset="-128"/>
                <a:cs typeface="Arial" panose="020B0604020202020204" pitchFamily="34" charset="0"/>
              </a:rPr>
              <a:t>Gaffney</a:t>
            </a:r>
            <a:r>
              <a:rPr lang="de-DE" sz="700" dirty="0">
                <a:effectLst/>
                <a:latin typeface="Arial" panose="020B0604020202020204" pitchFamily="34" charset="0"/>
                <a:ea typeface="MS Mincho" panose="02020609040205080304" pitchFamily="49" charset="-128"/>
                <a:cs typeface="Arial" panose="020B0604020202020204" pitchFamily="34" charset="0"/>
              </a:rPr>
              <a:t>, O., Rahmstorf, S., Richardson, K., Steffen, W., &amp; Schellnhuber, H. J. (2019). </a:t>
            </a:r>
            <a:r>
              <a:rPr lang="en-US" sz="700" dirty="0">
                <a:effectLst/>
                <a:latin typeface="Arial" panose="020B0604020202020204" pitchFamily="34" charset="0"/>
                <a:ea typeface="MS Mincho" panose="02020609040205080304" pitchFamily="49" charset="-128"/>
                <a:cs typeface="Arial" panose="020B0604020202020204" pitchFamily="34" charset="0"/>
              </a:rPr>
              <a:t>Climate tipping points - too risky to bet against. </a:t>
            </a:r>
            <a:r>
              <a:rPr lang="en-US" sz="700" i="1" dirty="0">
                <a:effectLst/>
                <a:latin typeface="Arial" panose="020B0604020202020204" pitchFamily="34" charset="0"/>
                <a:ea typeface="MS Mincho" panose="02020609040205080304" pitchFamily="49" charset="-128"/>
                <a:cs typeface="Arial" panose="020B0604020202020204" pitchFamily="34" charset="0"/>
              </a:rPr>
              <a:t>Nature</a:t>
            </a:r>
            <a:r>
              <a:rPr lang="en-US" sz="700" dirty="0">
                <a:effectLst/>
                <a:latin typeface="Arial" panose="020B0604020202020204" pitchFamily="34" charset="0"/>
                <a:ea typeface="MS Mincho" panose="02020609040205080304" pitchFamily="49" charset="-128"/>
                <a:cs typeface="Arial" panose="020B0604020202020204" pitchFamily="34" charset="0"/>
              </a:rPr>
              <a:t>, </a:t>
            </a:r>
            <a:r>
              <a:rPr lang="en-US" sz="700" i="1" dirty="0">
                <a:effectLst/>
                <a:latin typeface="Arial" panose="020B0604020202020204" pitchFamily="34" charset="0"/>
                <a:ea typeface="MS Mincho" panose="02020609040205080304" pitchFamily="49" charset="-128"/>
                <a:cs typeface="Arial" panose="020B0604020202020204" pitchFamily="34" charset="0"/>
              </a:rPr>
              <a:t>575</a:t>
            </a:r>
            <a:r>
              <a:rPr lang="en-US" sz="700" dirty="0">
                <a:effectLst/>
                <a:latin typeface="Arial" panose="020B0604020202020204" pitchFamily="34" charset="0"/>
                <a:ea typeface="MS Mincho" panose="02020609040205080304" pitchFamily="49" charset="-128"/>
                <a:cs typeface="Arial" panose="020B0604020202020204" pitchFamily="34" charset="0"/>
              </a:rPr>
              <a:t>, 592–595. Retrieved from </a:t>
            </a:r>
            <a:r>
              <a:rPr lang="en-US" sz="700" u="sng" dirty="0">
                <a:solidFill>
                  <a:srgbClr val="0000FF"/>
                </a:solidFill>
                <a:effectLst/>
                <a:latin typeface="Arial" panose="020B0604020202020204" pitchFamily="34" charset="0"/>
                <a:ea typeface="MS Mincho" panose="02020609040205080304" pitchFamily="49" charset="-128"/>
                <a:cs typeface="Arial" panose="020B0604020202020204" pitchFamily="34" charset="0"/>
                <a:hlinkClick r:id="rId4"/>
              </a:rPr>
              <a:t>https://www.nature.com/articles/d41586-019-03595-0</a:t>
            </a:r>
            <a:r>
              <a:rPr lang="en-US" sz="700" dirty="0">
                <a:effectLst/>
                <a:latin typeface="Arial" panose="020B0604020202020204" pitchFamily="34" charset="0"/>
                <a:ea typeface="MS Mincho" panose="02020609040205080304" pitchFamily="49" charset="-128"/>
                <a:cs typeface="Arial" panose="020B0604020202020204" pitchFamily="34" charset="0"/>
              </a:rPr>
              <a:t> </a:t>
            </a:r>
            <a:endParaRPr lang="de-DE" sz="700" dirty="0">
              <a:effectLst/>
              <a:latin typeface="Arial" panose="020B0604020202020204" pitchFamily="34" charset="0"/>
              <a:ea typeface="MS Mincho" panose="02020609040205080304" pitchFamily="49" charset="-128"/>
              <a:cs typeface="Arial" panose="020B0604020202020204" pitchFamily="34" charset="0"/>
            </a:endParaRPr>
          </a:p>
          <a:p>
            <a:r>
              <a:rPr lang="de-DE" sz="700" kern="100" dirty="0">
                <a:effectLst/>
                <a:latin typeface="Arial" panose="020B0604020202020204" pitchFamily="34" charset="0"/>
                <a:ea typeface="Aptos" panose="020B0004020202020204" pitchFamily="34" charset="0"/>
                <a:cs typeface="Arial" panose="020B0604020202020204" pitchFamily="34" charset="0"/>
              </a:rPr>
              <a:t>Kipppunkt: Wenn kleine Veränderung eine Eigendynamik entwickeln bis der alte Zustand kippt und wir einen neuen Zustand erreichen. Ab einem nicht genau bekannten Schwellenwert treibt sich die Veränderung selbst an und entwickelt eine dann nicht mehr beeinflussbare Eigendynamik (Jenga-</a:t>
            </a:r>
            <a:r>
              <a:rPr lang="de-DE" sz="700" kern="100" dirty="0" err="1">
                <a:effectLst/>
                <a:latin typeface="Arial" panose="020B0604020202020204" pitchFamily="34" charset="0"/>
                <a:ea typeface="Aptos" panose="020B0004020202020204" pitchFamily="34" charset="0"/>
                <a:cs typeface="Arial" panose="020B0604020202020204" pitchFamily="34" charset="0"/>
              </a:rPr>
              <a:t>Holzklötzchenturm</a:t>
            </a:r>
            <a:r>
              <a:rPr lang="de-DE" sz="700" kern="100" dirty="0">
                <a:effectLst/>
                <a:latin typeface="Arial" panose="020B0604020202020204" pitchFamily="34" charset="0"/>
                <a:ea typeface="Aptos" panose="020B0004020202020204" pitchFamily="34" charset="0"/>
                <a:cs typeface="Arial" panose="020B0604020202020204" pitchFamily="34" charset="0"/>
              </a:rPr>
              <a:t> / Dominosteine / Stuhl) / Unter </a:t>
            </a:r>
            <a:r>
              <a:rPr lang="de-DE" sz="700" kern="100" dirty="0" err="1">
                <a:effectLst/>
                <a:latin typeface="Arial" panose="020B0604020202020204" pitchFamily="34" charset="0"/>
                <a:ea typeface="Aptos" panose="020B0004020202020204" pitchFamily="34" charset="0"/>
                <a:cs typeface="Arial" panose="020B0604020202020204" pitchFamily="34" charset="0"/>
              </a:rPr>
              <a:t>Kipppkaskade</a:t>
            </a:r>
            <a:r>
              <a:rPr lang="de-DE" sz="700" kern="100" dirty="0">
                <a:effectLst/>
                <a:latin typeface="Arial" panose="020B0604020202020204" pitchFamily="34" charset="0"/>
                <a:ea typeface="Aptos" panose="020B0004020202020204" pitchFamily="34" charset="0"/>
                <a:cs typeface="Arial" panose="020B0604020202020204" pitchFamily="34" charset="0"/>
              </a:rPr>
              <a:t> versteht man in der Klimaforschung, wenn durch kleine Veränderungen ein Domino-Effekt ausgelöst wird, mit dem weitere KP aktiviert werden und dessen Folgen nicht mehr rückgängig gemacht werden können. Das Konzept der Kipppunkte und damit verbundene Unsicherheiten werden in der Wissenschaftsgemeinde zum Teil intensiv diskutiert. Relevant für mich ist die Frage des Risikos und da braucht es für den gesunden Menschenverstand keine wissenschaftliche Präzision. Die Tendenz </a:t>
            </a:r>
            <a:r>
              <a:rPr lang="de-DE" sz="700" kern="100" dirty="0" err="1">
                <a:effectLst/>
                <a:latin typeface="Arial" panose="020B0604020202020204" pitchFamily="34" charset="0"/>
                <a:ea typeface="Aptos" panose="020B0004020202020204" pitchFamily="34" charset="0"/>
                <a:cs typeface="Arial" panose="020B0604020202020204" pitchFamily="34" charset="0"/>
              </a:rPr>
              <a:t>reicht..Es</a:t>
            </a:r>
            <a:r>
              <a:rPr lang="de-DE" sz="700" kern="100" dirty="0">
                <a:effectLst/>
                <a:latin typeface="Arial" panose="020B0604020202020204" pitchFamily="34" charset="0"/>
                <a:ea typeface="Aptos" panose="020B0004020202020204" pitchFamily="34" charset="0"/>
                <a:cs typeface="Arial" panose="020B0604020202020204" pitchFamily="34" charset="0"/>
              </a:rPr>
              <a:t> besteht Konsens über den Trend: „Es handelt sich hier um Großrisiken für den Fortbestand der menschlichen Zivilisation. Da ist auch 1% Risiko viel zu hoch. Diese Risiken müssen wir unbedingt ausschließen. Das tun wir bei anderen Risiken wie Brückenbau ja auch. Da sind wir viel, viel vorsichtiger als bei der Klimakrise,“ sagt Stefan Rahmstorf.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800" kern="100" dirty="0">
              <a:effectLst/>
              <a:latin typeface="Arial" panose="020B0604020202020204" pitchFamily="34" charset="0"/>
              <a:ea typeface="Aptos" panose="020B0004020202020204" pitchFamily="34" charset="0"/>
              <a:cs typeface="Arial" panose="020B0604020202020204" pitchFamily="34" charset="0"/>
            </a:endParaRPr>
          </a:p>
          <a:p>
            <a:endParaRPr lang="de-DE"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de-DE" dirty="0"/>
          </a:p>
        </p:txBody>
      </p:sp>
      <p:sp>
        <p:nvSpPr>
          <p:cNvPr id="4" name="Foliennummernplatzhalter 3"/>
          <p:cNvSpPr>
            <a:spLocks noGrp="1"/>
          </p:cNvSpPr>
          <p:nvPr>
            <p:ph type="sldNum" sz="quarter" idx="5"/>
          </p:nvPr>
        </p:nvSpPr>
        <p:spPr/>
        <p:txBody>
          <a:bodyPr/>
          <a:lstStyle/>
          <a:p>
            <a:fld id="{4919D0FE-4C17-7F46-AB29-CD4F4AA0298F}" type="slidenum">
              <a:rPr lang="de-DE" smtClean="0"/>
              <a:t>13</a:t>
            </a:fld>
            <a:endParaRPr lang="de-DE"/>
          </a:p>
        </p:txBody>
      </p:sp>
    </p:spTree>
    <p:extLst>
      <p:ext uri="{BB962C8B-B14F-4D97-AF65-F5344CB8AC3E}">
        <p14:creationId xmlns:p14="http://schemas.microsoft.com/office/powerpoint/2010/main" val="23715069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0B808C-CCAC-FF2A-EBD5-0E2AA164C51D}"/>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1FEE1A40-3392-B6BE-12AF-B67A91DC1E95}"/>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C3FDE351-2733-2409-E222-1BECE542E134}"/>
              </a:ext>
            </a:extLst>
          </p:cNvPr>
          <p:cNvSpPr>
            <a:spLocks noGrp="1"/>
          </p:cNvSpPr>
          <p:nvPr>
            <p:ph type="body" idx="1"/>
          </p:nvPr>
        </p:nvSpPr>
        <p:spPr/>
        <p:txBody>
          <a:bodyPr/>
          <a:lstStyle/>
          <a:p>
            <a:r>
              <a:rPr lang="de-DE" sz="700" dirty="0">
                <a:solidFill>
                  <a:srgbClr val="000000"/>
                </a:solidFill>
                <a:effectLst/>
                <a:latin typeface="Arial" panose="020B0604020202020204" pitchFamily="34" charset="0"/>
                <a:ea typeface="Aptos" panose="020B0004020202020204" pitchFamily="34" charset="0"/>
                <a:cs typeface="Arial" panose="020B0604020202020204" pitchFamily="34" charset="0"/>
              </a:rPr>
              <a:t>Das PIK (Potsdam-Institut für Klimafolgenforschung) warnt, wir könnten erste Kipppunkte im Erdsystem schon erreicht und Kettenreaktionen ausgelöst haben. Solche „Kipp-Kaskaden“ könnten uns in eine neue Heißzeit katapultieren. Es gibt also möglicherweise keine globale Erwärmung von 3 Grad, auch keine von 2 Grad. Wenn wir die Kaskaden von Kippunkten in Gang setzen, dann besteht die große Wahrscheinlichkeit, dass die Erde sich langfristig um 4 bis 5 Grad erwärmt. Die Begrenzung auf 1,5 Grad ist der Versuch, dieses Risiko so klein wie möglich zu halten. Es ist der Versuch, nicht vollständig die Chance auf eine Stabilisierung des Klimas zu verlieren und in den globalen Kontrollverlust zu rasen. </a:t>
            </a:r>
          </a:p>
          <a:p>
            <a:endParaRPr lang="de-DE" sz="700" dirty="0">
              <a:solidFill>
                <a:srgbClr val="000000"/>
              </a:solidFill>
              <a:effectLst/>
              <a:latin typeface="Arial" panose="020B0604020202020204" pitchFamily="34" charset="0"/>
              <a:cs typeface="Arial" panose="020B0604020202020204" pitchFamily="34" charset="0"/>
            </a:endParaRPr>
          </a:p>
          <a:p>
            <a:pPr>
              <a:lnSpc>
                <a:spcPts val="1400"/>
              </a:lnSpc>
            </a:pPr>
            <a:r>
              <a:rPr lang="de-DE" sz="700" b="1" dirty="0">
                <a:solidFill>
                  <a:srgbClr val="000000"/>
                </a:solidFill>
                <a:effectLst/>
                <a:latin typeface="Arial" panose="020B0604020202020204" pitchFamily="34" charset="0"/>
                <a:cs typeface="Arial" panose="020B0604020202020204" pitchFamily="34" charset="0"/>
              </a:rPr>
              <a:t>Umgang mit einem existenziellen Risiko: </a:t>
            </a:r>
            <a:r>
              <a:rPr lang="de-DE" sz="700" b="0" dirty="0">
                <a:solidFill>
                  <a:srgbClr val="000000"/>
                </a:solidFill>
                <a:effectLst/>
                <a:latin typeface="Arial" panose="020B0604020202020204" pitchFamily="34" charset="0"/>
                <a:cs typeface="Arial" panose="020B0604020202020204" pitchFamily="34" charset="0"/>
              </a:rPr>
              <a:t>Manche Menschen deuten auf Unsicherheiten in den Prognosen und sagen, man solle sich nicht zu viele Sorgen machen, denn die Aussagen sind ja nicht 100 % - </a:t>
            </a:r>
            <a:r>
              <a:rPr lang="de-DE" sz="700" b="0" dirty="0" err="1">
                <a:solidFill>
                  <a:srgbClr val="000000"/>
                </a:solidFill>
                <a:effectLst/>
                <a:latin typeface="Arial" panose="020B0604020202020204" pitchFamily="34" charset="0"/>
                <a:cs typeface="Arial" panose="020B0604020202020204" pitchFamily="34" charset="0"/>
              </a:rPr>
              <a:t>ig</a:t>
            </a:r>
            <a:r>
              <a:rPr lang="de-DE" sz="700" b="0" dirty="0">
                <a:solidFill>
                  <a:srgbClr val="000000"/>
                </a:solidFill>
                <a:effectLst/>
                <a:latin typeface="Arial" panose="020B0604020202020204" pitchFamily="34" charset="0"/>
                <a:cs typeface="Arial" panose="020B0604020202020204" pitchFamily="34" charset="0"/>
              </a:rPr>
              <a:t>. Niemand kann die Zukunft konkret vorhersehen. Aber es geht um Wahrscheinlichkeiten, es geht darum anzuerkennen, dass das Risiko gewaltig ist. </a:t>
            </a:r>
            <a:r>
              <a:rPr lang="de-DE" sz="700" b="1" dirty="0">
                <a:solidFill>
                  <a:srgbClr val="000000"/>
                </a:solidFill>
                <a:effectLst/>
                <a:highlight>
                  <a:srgbClr val="FFFF00"/>
                </a:highlight>
                <a:latin typeface="Arial" panose="020B0604020202020204" pitchFamily="34" charset="0"/>
                <a:cs typeface="Arial" panose="020B0604020202020204" pitchFamily="34" charset="0"/>
              </a:rPr>
              <a:t>24.</a:t>
            </a:r>
            <a:r>
              <a:rPr lang="de-DE" sz="700" b="1" dirty="0">
                <a:solidFill>
                  <a:srgbClr val="000000"/>
                </a:solidFill>
                <a:effectLst/>
                <a:latin typeface="Arial" panose="020B0604020202020204" pitchFamily="34" charset="0"/>
                <a:cs typeface="Arial" panose="020B0604020202020204" pitchFamily="34" charset="0"/>
              </a:rPr>
              <a:t>  </a:t>
            </a:r>
            <a:r>
              <a:rPr lang="de-DE" sz="700" b="0" dirty="0">
                <a:solidFill>
                  <a:srgbClr val="000000"/>
                </a:solidFill>
                <a:effectLst/>
                <a:latin typeface="Arial" panose="020B0604020202020204" pitchFamily="34" charset="0"/>
                <a:cs typeface="Arial" panose="020B0604020202020204" pitchFamily="34" charset="0"/>
              </a:rPr>
              <a:t>Für Risiko gibt es eine Definition: Sowohl das Ausmaß des möglichen Schadens als auch die Wahrscheinlichkeit, mit der der Schaden eintritt, müssen berücksichtigt werden. Auch unwahrscheinliche Gefahren können demnach ein immenses Risiko darstellen, wenn der Schaden groß ist </a:t>
            </a:r>
            <a:r>
              <a:rPr lang="de-DE" sz="700" b="0" i="1" dirty="0">
                <a:solidFill>
                  <a:srgbClr val="0070C0"/>
                </a:solidFill>
                <a:effectLst/>
                <a:latin typeface="Arial" panose="020B0604020202020204" pitchFamily="34" charset="0"/>
                <a:cs typeface="Arial" panose="020B0604020202020204" pitchFamily="34" charset="0"/>
              </a:rPr>
              <a:t>(beispielsweise der Supergau in einem Atomkraftwerk).</a:t>
            </a:r>
            <a:r>
              <a:rPr lang="de-DE" sz="700" b="0" dirty="0">
                <a:solidFill>
                  <a:srgbClr val="000000"/>
                </a:solidFill>
                <a:effectLst/>
                <a:latin typeface="Arial" panose="020B0604020202020204" pitchFamily="34" charset="0"/>
                <a:cs typeface="Arial" panose="020B0604020202020204" pitchFamily="34" charset="0"/>
              </a:rPr>
              <a:t> Wer von Euch wäre bereit, in ein Flugzeug zu steigen, das eine 10-prozentige Wahrscheinlichkeit hat, abzustürzen? Niemand!</a:t>
            </a:r>
            <a:r>
              <a:rPr lang="de-DE" sz="700" b="1" dirty="0">
                <a:solidFill>
                  <a:srgbClr val="000000"/>
                </a:solidFill>
                <a:effectLst/>
                <a:latin typeface="Arial" panose="020B0604020202020204" pitchFamily="34" charset="0"/>
                <a:cs typeface="Arial" panose="020B0604020202020204" pitchFamily="34" charset="0"/>
              </a:rPr>
              <a:t> </a:t>
            </a:r>
            <a:r>
              <a:rPr lang="de-DE" sz="7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de-DE" sz="700" dirty="0">
              <a:effectLst/>
              <a:latin typeface="Arial" panose="020B0604020202020204" pitchFamily="34" charset="0"/>
              <a:ea typeface="Times New Roman" panose="02020603050405020304" pitchFamily="18" charset="0"/>
              <a:cs typeface="Arial" panose="020B0604020202020204" pitchFamily="34" charset="0"/>
            </a:endParaRPr>
          </a:p>
          <a:p>
            <a:pPr>
              <a:spcAft>
                <a:spcPts val="700"/>
              </a:spcAft>
            </a:pPr>
            <a:r>
              <a:rPr lang="de-DE" sz="700" dirty="0">
                <a:solidFill>
                  <a:srgbClr val="000000"/>
                </a:solidFill>
                <a:effectLst/>
                <a:latin typeface="Arial" panose="020B0604020202020204" pitchFamily="34" charset="0"/>
                <a:ea typeface="MS Mincho" panose="02020609040205080304" pitchFamily="49" charset="-128"/>
                <a:cs typeface="Arial" panose="020B0604020202020204" pitchFamily="34" charset="0"/>
              </a:rPr>
              <a:t>Und der IPCC-Bericht belegt, dass selbst bei Einhaltung der 1,5°C Grenze mit einer Wahrscheinlichkeit von 33% Kipppunktsysteme aktiviert werden. Wer würde Russisch Roulette mit 3/10 Kugeln spielen? </a:t>
            </a:r>
            <a:r>
              <a:rPr lang="de-DE" sz="700" i="1" dirty="0">
                <a:solidFill>
                  <a:srgbClr val="0070C0"/>
                </a:solidFill>
                <a:effectLst/>
                <a:latin typeface="Arial" panose="020B0604020202020204" pitchFamily="34" charset="0"/>
                <a:ea typeface="MS Mincho" panose="02020609040205080304" pitchFamily="49" charset="-128"/>
                <a:cs typeface="Arial" panose="020B0604020202020204" pitchFamily="34" charset="0"/>
              </a:rPr>
              <a:t>In einem Weltbank-Bericht wird gesagt, es sei zweifelhaft, ob eine Anpassung an eine vier Grad wärmere Welt überhaupt möglich sei</a:t>
            </a:r>
            <a:r>
              <a:rPr lang="de-DE" sz="700" dirty="0">
                <a:solidFill>
                  <a:srgbClr val="000000"/>
                </a:solidFill>
                <a:effectLst/>
                <a:latin typeface="Arial" panose="020B0604020202020204" pitchFamily="34" charset="0"/>
                <a:ea typeface="MS Mincho" panose="02020609040205080304" pitchFamily="49" charset="-128"/>
                <a:cs typeface="Arial" panose="020B0604020202020204" pitchFamily="34" charset="0"/>
              </a:rPr>
              <a:t>. </a:t>
            </a:r>
            <a:r>
              <a:rPr lang="de-DE" sz="7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r>
              <a:rPr lang="de-DE" sz="7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Viele Kollegen glauben, dass wir sowieso nie auf 4 Grad Erhitzung kommen würden. Vorher bricht die Wirtschaft zusammen und die Welt versinkt in Konflikten. Wir sind die letzte Generation, die das noch verhindern kann</a:t>
            </a:r>
            <a:r>
              <a:rPr lang="de-DE" sz="7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sagt </a:t>
            </a:r>
            <a:r>
              <a:rPr lang="de-DE" sz="7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Stefan Rahmstorf, Klimaexperte, Leitautor des 4. IPCC-Berichts / </a:t>
            </a:r>
            <a:r>
              <a:rPr lang="de-DE" sz="7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Nun, die Wahrscheinlichkeit, dass wir ohne radikalen Kurswechsel bis zum Jahr 2100 eine globale Erwärmung von </a:t>
            </a:r>
            <a:r>
              <a:rPr lang="de-DE" sz="7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6 Grad oder mehr</a:t>
            </a:r>
            <a:r>
              <a:rPr lang="de-DE" sz="7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sehen werden, liegt sogar bei </a:t>
            </a:r>
            <a:r>
              <a:rPr lang="de-DE" sz="7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über 10 Prozent</a:t>
            </a:r>
            <a:r>
              <a:rPr lang="de-DE" sz="700" i="1" baseline="30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de-DE" sz="7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Mögliche </a:t>
            </a:r>
            <a:r>
              <a:rPr lang="de-DE" sz="7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Worst</a:t>
            </a:r>
            <a:r>
              <a:rPr lang="de-DE" sz="7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-Case-Entwicklungen müssen also unbedingt miteinbezogen werden, selbst wenn die Wahrscheinlichkeit „NUR“ bei ca. 5-10% liege.</a:t>
            </a:r>
            <a:endParaRPr lang="de-DE" sz="700" dirty="0">
              <a:effectLst/>
              <a:latin typeface="Arial" panose="020B0604020202020204" pitchFamily="34" charset="0"/>
              <a:ea typeface="Times New Roman" panose="02020603050405020304" pitchFamily="18" charset="0"/>
              <a:cs typeface="Arial" panose="020B0604020202020204" pitchFamily="34" charset="0"/>
            </a:endParaRPr>
          </a:p>
          <a:p>
            <a:pPr>
              <a:spcBef>
                <a:spcPts val="600"/>
              </a:spcBef>
              <a:spcAft>
                <a:spcPts val="600"/>
              </a:spcAft>
            </a:pPr>
            <a:r>
              <a:rPr lang="en-US" sz="700" dirty="0">
                <a:effectLst/>
                <a:latin typeface="Arial" panose="020B0604020202020204" pitchFamily="34" charset="0"/>
                <a:ea typeface="MS Mincho" panose="02020609040205080304" pitchFamily="49" charset="-128"/>
                <a:cs typeface="Arial" panose="020B0604020202020204" pitchFamily="34" charset="0"/>
              </a:rPr>
              <a:t>Potsdam Institute for Climate Impact Research. (2012). </a:t>
            </a:r>
            <a:r>
              <a:rPr lang="en-US" sz="700" i="1" dirty="0">
                <a:effectLst/>
                <a:latin typeface="Arial" panose="020B0604020202020204" pitchFamily="34" charset="0"/>
                <a:ea typeface="MS Mincho" panose="02020609040205080304" pitchFamily="49" charset="-128"/>
                <a:cs typeface="Arial" panose="020B0604020202020204" pitchFamily="34" charset="0"/>
              </a:rPr>
              <a:t>Turn Down the Heat - Why a 4°C Warmer World Must be Avoided</a:t>
            </a:r>
            <a:r>
              <a:rPr lang="en-US" sz="700" dirty="0">
                <a:effectLst/>
                <a:latin typeface="Arial" panose="020B0604020202020204" pitchFamily="34" charset="0"/>
                <a:ea typeface="MS Mincho" panose="02020609040205080304" pitchFamily="49" charset="-128"/>
                <a:cs typeface="Arial" panose="020B0604020202020204" pitchFamily="34" charset="0"/>
              </a:rPr>
              <a:t>. </a:t>
            </a:r>
            <a:r>
              <a:rPr lang="en-US" sz="700" dirty="0" err="1">
                <a:effectLst/>
                <a:latin typeface="Arial" panose="020B0604020202020204" pitchFamily="34" charset="0"/>
                <a:ea typeface="MS Mincho" panose="02020609040205080304" pitchFamily="49" charset="-128"/>
                <a:cs typeface="Arial" panose="020B0604020202020204" pitchFamily="34" charset="0"/>
              </a:rPr>
              <a:t>Washingtion</a:t>
            </a:r>
            <a:r>
              <a:rPr lang="en-US" sz="700" dirty="0">
                <a:effectLst/>
                <a:latin typeface="Arial" panose="020B0604020202020204" pitchFamily="34" charset="0"/>
                <a:ea typeface="MS Mincho" panose="02020609040205080304" pitchFamily="49" charset="-128"/>
                <a:cs typeface="Arial" panose="020B0604020202020204" pitchFamily="34" charset="0"/>
              </a:rPr>
              <a:t>, DC: World Bank. Retrieved from </a:t>
            </a:r>
            <a:r>
              <a:rPr lang="en-US" sz="700" u="sng" dirty="0">
                <a:solidFill>
                  <a:srgbClr val="0000FF"/>
                </a:solidFill>
                <a:effectLst/>
                <a:latin typeface="Arial" panose="020B0604020202020204" pitchFamily="34" charset="0"/>
                <a:ea typeface="MS Mincho" panose="02020609040205080304" pitchFamily="49" charset="-128"/>
                <a:cs typeface="Arial" panose="020B0604020202020204" pitchFamily="34" charset="0"/>
                <a:hlinkClick r:id="rId3"/>
              </a:rPr>
              <a:t>http://scholar.google.com/scholar?hl=en&amp;btnG=Search&amp;q=intitle:Turn+Down+the+heat#0</a:t>
            </a:r>
            <a:r>
              <a:rPr lang="en-US" sz="700" dirty="0">
                <a:effectLst/>
                <a:latin typeface="Arial" panose="020B0604020202020204" pitchFamily="34" charset="0"/>
                <a:ea typeface="MS Mincho" panose="02020609040205080304" pitchFamily="49" charset="-128"/>
                <a:cs typeface="Arial" panose="020B0604020202020204" pitchFamily="34" charset="0"/>
              </a:rPr>
              <a:t> </a:t>
            </a:r>
            <a:endParaRPr lang="de-DE" sz="700" dirty="0">
              <a:effectLst/>
              <a:latin typeface="Arial" panose="020B0604020202020204" pitchFamily="34" charset="0"/>
              <a:ea typeface="MS Mincho" panose="02020609040205080304" pitchFamily="49" charset="-128"/>
              <a:cs typeface="Arial" panose="020B0604020202020204" pitchFamily="34" charset="0"/>
            </a:endParaRPr>
          </a:p>
          <a:p>
            <a:pPr>
              <a:spcBef>
                <a:spcPts val="600"/>
              </a:spcBef>
              <a:spcAft>
                <a:spcPts val="600"/>
              </a:spcAft>
            </a:pPr>
            <a:r>
              <a:rPr lang="en-US" sz="700" dirty="0">
                <a:effectLst/>
                <a:latin typeface="Arial" panose="020B0604020202020204" pitchFamily="34" charset="0"/>
                <a:ea typeface="MS Mincho" panose="02020609040205080304" pitchFamily="49" charset="-128"/>
                <a:cs typeface="Arial" panose="020B0604020202020204" pitchFamily="34" charset="0"/>
              </a:rPr>
              <a:t>Wagner, G., &amp; Weitzman, M. (2015). </a:t>
            </a:r>
            <a:r>
              <a:rPr lang="en-US" sz="700" i="1" dirty="0">
                <a:effectLst/>
                <a:latin typeface="Arial" panose="020B0604020202020204" pitchFamily="34" charset="0"/>
                <a:ea typeface="MS Mincho" panose="02020609040205080304" pitchFamily="49" charset="-128"/>
                <a:cs typeface="Arial" panose="020B0604020202020204" pitchFamily="34" charset="0"/>
              </a:rPr>
              <a:t>Climate Shock: The Economic Consequences of a Hotter Planet</a:t>
            </a:r>
            <a:r>
              <a:rPr lang="en-US" sz="700" dirty="0">
                <a:effectLst/>
                <a:latin typeface="Arial" panose="020B0604020202020204" pitchFamily="34" charset="0"/>
                <a:ea typeface="MS Mincho" panose="02020609040205080304" pitchFamily="49" charset="-128"/>
                <a:cs typeface="Arial" panose="020B0604020202020204" pitchFamily="34" charset="0"/>
              </a:rPr>
              <a:t>. Princeton, NJ: Princeton University Press.</a:t>
            </a:r>
            <a:endParaRPr lang="de-DE" sz="700" dirty="0">
              <a:effectLst/>
              <a:latin typeface="Arial" panose="020B0604020202020204" pitchFamily="34" charset="0"/>
              <a:ea typeface="MS Mincho" panose="02020609040205080304" pitchFamily="49" charset="-128"/>
              <a:cs typeface="Arial" panose="020B0604020202020204" pitchFamily="34" charset="0"/>
            </a:endParaRPr>
          </a:p>
          <a:p>
            <a:pPr>
              <a:spcBef>
                <a:spcPts val="600"/>
              </a:spcBef>
              <a:spcAft>
                <a:spcPts val="600"/>
              </a:spcAft>
            </a:pPr>
            <a:r>
              <a:rPr lang="en-US" sz="700" dirty="0">
                <a:effectLst/>
                <a:latin typeface="Arial" panose="020B0604020202020204" pitchFamily="34" charset="0"/>
                <a:ea typeface="MS Mincho" panose="02020609040205080304" pitchFamily="49" charset="-128"/>
                <a:cs typeface="Arial" panose="020B0604020202020204" pitchFamily="34" charset="0"/>
              </a:rPr>
              <a:t>Mann, M. E. (2017, December 7). The “Fat Tail” of Climate Change Risk. </a:t>
            </a:r>
            <a:r>
              <a:rPr lang="en-US" sz="700" i="1" dirty="0">
                <a:effectLst/>
                <a:latin typeface="Arial" panose="020B0604020202020204" pitchFamily="34" charset="0"/>
                <a:ea typeface="MS Mincho" panose="02020609040205080304" pitchFamily="49" charset="-128"/>
                <a:cs typeface="Arial" panose="020B0604020202020204" pitchFamily="34" charset="0"/>
              </a:rPr>
              <a:t>Huffington Post</a:t>
            </a:r>
            <a:r>
              <a:rPr lang="en-US" sz="700" dirty="0">
                <a:effectLst/>
                <a:latin typeface="Arial" panose="020B0604020202020204" pitchFamily="34" charset="0"/>
                <a:ea typeface="MS Mincho" panose="02020609040205080304" pitchFamily="49" charset="-128"/>
                <a:cs typeface="Arial" panose="020B0604020202020204" pitchFamily="34" charset="0"/>
              </a:rPr>
              <a:t>. Retrieved from </a:t>
            </a:r>
            <a:r>
              <a:rPr lang="en-US" sz="700" u="sng" dirty="0">
                <a:solidFill>
                  <a:srgbClr val="0000FF"/>
                </a:solidFill>
                <a:effectLst/>
                <a:latin typeface="Arial" panose="020B0604020202020204" pitchFamily="34" charset="0"/>
                <a:ea typeface="MS Mincho" panose="02020609040205080304" pitchFamily="49" charset="-128"/>
                <a:cs typeface="Arial" panose="020B0604020202020204" pitchFamily="34" charset="0"/>
                <a:hlinkClick r:id="rId4"/>
              </a:rPr>
              <a:t>https://www.huffpost.com/entry/the-fat-tail-of-climate-change-risk_b_8116264</a:t>
            </a:r>
            <a:r>
              <a:rPr lang="en-US" sz="700" dirty="0">
                <a:effectLst/>
                <a:latin typeface="Arial" panose="020B0604020202020204" pitchFamily="34" charset="0"/>
                <a:ea typeface="MS Mincho" panose="02020609040205080304" pitchFamily="49" charset="-128"/>
                <a:cs typeface="Arial" panose="020B0604020202020204" pitchFamily="34" charset="0"/>
              </a:rPr>
              <a:t> </a:t>
            </a:r>
            <a:endParaRPr lang="de-DE" sz="700" dirty="0">
              <a:effectLst/>
              <a:latin typeface="Arial" panose="020B0604020202020204" pitchFamily="34" charset="0"/>
              <a:ea typeface="MS Mincho" panose="02020609040205080304" pitchFamily="49" charset="-128"/>
              <a:cs typeface="Arial" panose="020B0604020202020204" pitchFamily="34" charset="0"/>
            </a:endParaRPr>
          </a:p>
          <a:p>
            <a:endParaRPr lang="de-DE" dirty="0"/>
          </a:p>
        </p:txBody>
      </p:sp>
      <p:sp>
        <p:nvSpPr>
          <p:cNvPr id="4" name="Foliennummernplatzhalter 3">
            <a:extLst>
              <a:ext uri="{FF2B5EF4-FFF2-40B4-BE49-F238E27FC236}">
                <a16:creationId xmlns:a16="http://schemas.microsoft.com/office/drawing/2014/main" id="{368BDF9D-70A2-EBC4-EA87-B1E3E27F5CAF}"/>
              </a:ext>
            </a:extLst>
          </p:cNvPr>
          <p:cNvSpPr>
            <a:spLocks noGrp="1"/>
          </p:cNvSpPr>
          <p:nvPr>
            <p:ph type="sldNum" sz="quarter" idx="5"/>
          </p:nvPr>
        </p:nvSpPr>
        <p:spPr/>
        <p:txBody>
          <a:bodyPr/>
          <a:lstStyle/>
          <a:p>
            <a:fld id="{4919D0FE-4C17-7F46-AB29-CD4F4AA0298F}" type="slidenum">
              <a:rPr lang="de-DE" smtClean="0"/>
              <a:t>14</a:t>
            </a:fld>
            <a:endParaRPr lang="de-DE"/>
          </a:p>
        </p:txBody>
      </p:sp>
    </p:spTree>
    <p:extLst>
      <p:ext uri="{BB962C8B-B14F-4D97-AF65-F5344CB8AC3E}">
        <p14:creationId xmlns:p14="http://schemas.microsoft.com/office/powerpoint/2010/main" val="37707828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7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Übersicht über die bekannten Kippsystem:</a:t>
            </a:r>
            <a:r>
              <a:rPr lang="de-DE" sz="7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Diese Grafik zeigt eine Übersicht der uns bekannten Kipppunkte als sich gegenseitig beeinflussendes System dargestellt </a:t>
            </a:r>
            <a:r>
              <a:rPr lang="de-DE" sz="700" i="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(Grafik erklären und kurz wirken lassen - nicht sofort weiterreden, sondern zuerst eine Pause) / </a:t>
            </a:r>
            <a:r>
              <a:rPr lang="de-DE" sz="700" dirty="0">
                <a:latin typeface="Arial" panose="020B0604020202020204" pitchFamily="34" charset="0"/>
                <a:cs typeface="Arial" panose="020B0604020202020204" pitchFamily="34" charset="0"/>
              </a:rPr>
              <a:t>16 Kippelemente mit drei Kategorien: 1.) Schmelzen der Eiskörper / 2.) Veränderung in der Zirkulation von Ozeanen / 3.) </a:t>
            </a:r>
            <a:r>
              <a:rPr lang="de-DE" sz="700" b="0" i="0" dirty="0">
                <a:solidFill>
                  <a:srgbClr val="000000"/>
                </a:solidFill>
                <a:effectLst/>
                <a:latin typeface="Arial" panose="020B0604020202020204" pitchFamily="34" charset="0"/>
                <a:cs typeface="Arial" panose="020B0604020202020204" pitchFamily="34" charset="0"/>
              </a:rPr>
              <a:t>Bedrohung von Ökosystemen mit weltweiter Tragweite. </a:t>
            </a:r>
            <a:r>
              <a:rPr lang="de-DE" sz="7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Beispielsweise der Jetstream, ein </a:t>
            </a:r>
            <a:r>
              <a:rPr lang="de-DE" sz="700" spc="-1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Hochgeschwindigkeitswindband um die Arktis</a:t>
            </a:r>
            <a:r>
              <a:rPr lang="de-DE" sz="7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Durch die Erwärmung der Arktis hat seine Geschwindigkeit bereits abgenommen</a:t>
            </a:r>
            <a:r>
              <a:rPr lang="de-DE" sz="700" spc="-1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seine Wellenbewegungen werden größer und stauen sich. Diese blockierenden Wetterlagen können zu </a:t>
            </a:r>
            <a:r>
              <a:rPr lang="de-DE" sz="700" b="1" spc="-1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langen Hitzeperioden</a:t>
            </a:r>
            <a:r>
              <a:rPr lang="de-DE" sz="700" spc="-1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mit Trockenheit führen. Ein Beispiel dafür ist der Hitzesommer 2019 in Deutschland. Im Winter sieht die Situation völlig anders aus. Paradoxerweise kann ausgerechnet die Klimaerwärmung auf der Nordhemisphäre zu bitterkalten Wintern führen. In solchen Fällen beult sich der Jetstream aus und bringt </a:t>
            </a:r>
            <a:r>
              <a:rPr lang="de-DE" sz="700" b="1" spc="-1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klirrend kalte Polarluft nach Mitteleuropa</a:t>
            </a:r>
            <a:r>
              <a:rPr lang="de-DE" sz="700" spc="-1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Genau das erlebten wir im Februar 2021 mit einem Temperatursturz von 35 ° in 5 Tagen…..</a:t>
            </a:r>
            <a:r>
              <a:rPr lang="de-DE" sz="7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Ein anderes Kippelement ist die thermohaline Zirkulation im Atlantik, dem AMOC, zu dem auch der Golfstrom gehört. Die sich erwärmende Arktis führt bereits zur Abschwächung des AMOC; ein abrupter Abriss ist möglich mit unkalkulierbaren Folgen für Europa. Die tauenden Permafrostböden mit den riesigen Mengen gespeichertem Methan sind eine weitere tickende Zeitbombe. Eine 2019 erschienene Studie belegt, dass diese Böden bereits jetzt so stark auftauen, wie es der Weltklimarat eigentlich erst für das Jahr 2090 vorhergesagt hatte; 70 Jahre früher als erwartet</a:t>
            </a:r>
            <a:r>
              <a:rPr lang="de-DE" sz="700" dirty="0">
                <a:effectLst/>
                <a:latin typeface="Arial" panose="020B0604020202020204" pitchFamily="34" charset="0"/>
                <a:cs typeface="Arial" panose="020B0604020202020204" pitchFamily="34" charset="0"/>
              </a:rPr>
              <a:t> </a:t>
            </a:r>
            <a:r>
              <a:rPr lang="en-US" sz="700" dirty="0">
                <a:effectLst/>
                <a:latin typeface="Arial" panose="020B0604020202020204" pitchFamily="34" charset="0"/>
                <a:ea typeface="MS Mincho" panose="02020609040205080304" pitchFamily="49" charset="-128"/>
                <a:cs typeface="Arial" panose="020B0604020202020204" pitchFamily="34" charset="0"/>
              </a:rPr>
              <a:t>Farquharson, L. M., </a:t>
            </a:r>
            <a:r>
              <a:rPr lang="en-US" sz="700" dirty="0" err="1">
                <a:effectLst/>
                <a:latin typeface="Arial" panose="020B0604020202020204" pitchFamily="34" charset="0"/>
                <a:ea typeface="MS Mincho" panose="02020609040205080304" pitchFamily="49" charset="-128"/>
                <a:cs typeface="Arial" panose="020B0604020202020204" pitchFamily="34" charset="0"/>
              </a:rPr>
              <a:t>Romanovsky</a:t>
            </a:r>
            <a:r>
              <a:rPr lang="en-US" sz="700" dirty="0">
                <a:effectLst/>
                <a:latin typeface="Arial" panose="020B0604020202020204" pitchFamily="34" charset="0"/>
                <a:ea typeface="MS Mincho" panose="02020609040205080304" pitchFamily="49" charset="-128"/>
                <a:cs typeface="Arial" panose="020B0604020202020204" pitchFamily="34" charset="0"/>
              </a:rPr>
              <a:t>, V. E., Cable, W. L., Walker, D. A., </a:t>
            </a:r>
            <a:r>
              <a:rPr lang="en-US" sz="700" dirty="0" err="1">
                <a:effectLst/>
                <a:latin typeface="Arial" panose="020B0604020202020204" pitchFamily="34" charset="0"/>
                <a:ea typeface="MS Mincho" panose="02020609040205080304" pitchFamily="49" charset="-128"/>
                <a:cs typeface="Arial" panose="020B0604020202020204" pitchFamily="34" charset="0"/>
              </a:rPr>
              <a:t>Kokelj</a:t>
            </a:r>
            <a:r>
              <a:rPr lang="en-US" sz="700" dirty="0">
                <a:effectLst/>
                <a:latin typeface="Arial" panose="020B0604020202020204" pitchFamily="34" charset="0"/>
                <a:ea typeface="MS Mincho" panose="02020609040205080304" pitchFamily="49" charset="-128"/>
                <a:cs typeface="Arial" panose="020B0604020202020204" pitchFamily="34" charset="0"/>
              </a:rPr>
              <a:t>, S. V., &amp; </a:t>
            </a:r>
            <a:r>
              <a:rPr lang="en-US" sz="700" dirty="0" err="1">
                <a:effectLst/>
                <a:latin typeface="Arial" panose="020B0604020202020204" pitchFamily="34" charset="0"/>
                <a:ea typeface="MS Mincho" panose="02020609040205080304" pitchFamily="49" charset="-128"/>
                <a:cs typeface="Arial" panose="020B0604020202020204" pitchFamily="34" charset="0"/>
              </a:rPr>
              <a:t>Nicolsky</a:t>
            </a:r>
            <a:r>
              <a:rPr lang="en-US" sz="700" dirty="0">
                <a:effectLst/>
                <a:latin typeface="Arial" panose="020B0604020202020204" pitchFamily="34" charset="0"/>
                <a:ea typeface="MS Mincho" panose="02020609040205080304" pitchFamily="49" charset="-128"/>
                <a:cs typeface="Arial" panose="020B0604020202020204" pitchFamily="34" charset="0"/>
              </a:rPr>
              <a:t>, D. (2019). Climate Change Drives Widespread and Rapid </a:t>
            </a:r>
            <a:r>
              <a:rPr lang="en-US" sz="700" dirty="0" err="1">
                <a:effectLst/>
                <a:latin typeface="Arial" panose="020B0604020202020204" pitchFamily="34" charset="0"/>
                <a:ea typeface="MS Mincho" panose="02020609040205080304" pitchFamily="49" charset="-128"/>
                <a:cs typeface="Arial" panose="020B0604020202020204" pitchFamily="34" charset="0"/>
              </a:rPr>
              <a:t>Thermokarst</a:t>
            </a:r>
            <a:r>
              <a:rPr lang="en-US" sz="700" dirty="0">
                <a:effectLst/>
                <a:latin typeface="Arial" panose="020B0604020202020204" pitchFamily="34" charset="0"/>
                <a:ea typeface="MS Mincho" panose="02020609040205080304" pitchFamily="49" charset="-128"/>
                <a:cs typeface="Arial" panose="020B0604020202020204" pitchFamily="34" charset="0"/>
              </a:rPr>
              <a:t> Development in Very Cold Permafrost in the Canadian High Arctic. </a:t>
            </a:r>
            <a:r>
              <a:rPr lang="de-DE" sz="700" i="1" dirty="0" err="1">
                <a:effectLst/>
                <a:latin typeface="Arial" panose="020B0604020202020204" pitchFamily="34" charset="0"/>
                <a:ea typeface="MS Mincho" panose="02020609040205080304" pitchFamily="49" charset="-128"/>
                <a:cs typeface="Arial" panose="020B0604020202020204" pitchFamily="34" charset="0"/>
              </a:rPr>
              <a:t>Geophysical</a:t>
            </a:r>
            <a:r>
              <a:rPr lang="de-DE" sz="700" i="1" dirty="0">
                <a:effectLst/>
                <a:latin typeface="Arial" panose="020B0604020202020204" pitchFamily="34" charset="0"/>
                <a:ea typeface="MS Mincho" panose="02020609040205080304" pitchFamily="49" charset="-128"/>
                <a:cs typeface="Arial" panose="020B0604020202020204" pitchFamily="34" charset="0"/>
              </a:rPr>
              <a:t> Research Letters</a:t>
            </a:r>
            <a:r>
              <a:rPr lang="de-DE" sz="700" dirty="0">
                <a:effectLst/>
                <a:latin typeface="Arial" panose="020B0604020202020204" pitchFamily="34" charset="0"/>
                <a:ea typeface="MS Mincho" panose="02020609040205080304" pitchFamily="49" charset="-128"/>
                <a:cs typeface="Arial" panose="020B0604020202020204" pitchFamily="34" charset="0"/>
              </a:rPr>
              <a:t>. </a:t>
            </a:r>
            <a:r>
              <a:rPr lang="de-DE" sz="700" u="sng" dirty="0">
                <a:solidFill>
                  <a:srgbClr val="0000FF"/>
                </a:solidFill>
                <a:effectLst/>
                <a:latin typeface="Arial" panose="020B0604020202020204" pitchFamily="34" charset="0"/>
                <a:ea typeface="MS Mincho" panose="02020609040205080304" pitchFamily="49" charset="-128"/>
                <a:cs typeface="Arial" panose="020B0604020202020204" pitchFamily="34" charset="0"/>
                <a:hlinkClick r:id="rId3"/>
              </a:rPr>
              <a:t>https://doi.org/10.1029/2019GL082187</a:t>
            </a:r>
            <a:r>
              <a:rPr lang="de-DE" sz="700" dirty="0">
                <a:effectLst/>
                <a:latin typeface="Arial" panose="020B0604020202020204" pitchFamily="34" charset="0"/>
                <a:ea typeface="MS Mincho" panose="02020609040205080304" pitchFamily="49" charset="-128"/>
                <a:cs typeface="Arial" panose="020B0604020202020204" pitchFamily="34" charset="0"/>
              </a:rPr>
              <a:t> </a:t>
            </a:r>
          </a:p>
          <a:p>
            <a:pPr>
              <a:spcBef>
                <a:spcPts val="600"/>
              </a:spcBef>
              <a:spcAft>
                <a:spcPts val="600"/>
              </a:spcAft>
            </a:pPr>
            <a:endParaRPr lang="de-DE" sz="700" dirty="0">
              <a:effectLst/>
              <a:latin typeface="Arial" panose="020B0604020202020204" pitchFamily="34" charset="0"/>
              <a:ea typeface="MS Mincho" panose="02020609040205080304" pitchFamily="49" charset="-128"/>
              <a:cs typeface="Arial" panose="020B0604020202020204" pitchFamily="34" charset="0"/>
            </a:endParaRPr>
          </a:p>
          <a:p>
            <a:pPr marL="0" marR="0" lvl="0" indent="0" algn="l" defTabSz="914400" rtl="0" eaLnBrk="1" fontAlgn="auto" latinLnBrk="0" hangingPunct="1">
              <a:lnSpc>
                <a:spcPct val="100000"/>
              </a:lnSpc>
              <a:spcBef>
                <a:spcPts val="600"/>
              </a:spcBef>
              <a:spcAft>
                <a:spcPts val="600"/>
              </a:spcAft>
              <a:buClrTx/>
              <a:buSzTx/>
              <a:buFontTx/>
              <a:buNone/>
              <a:tabLst/>
              <a:defRPr/>
            </a:pPr>
            <a:r>
              <a:rPr lang="de-DE" sz="700" kern="100" dirty="0">
                <a:effectLst/>
                <a:latin typeface="Arial" panose="020B0604020202020204" pitchFamily="34" charset="0"/>
                <a:ea typeface="Aptos" panose="020B0004020202020204" pitchFamily="34" charset="0"/>
                <a:cs typeface="Arial" panose="020B0604020202020204" pitchFamily="34" charset="0"/>
              </a:rPr>
              <a:t>Die Forscher zeichnen ein düsteres Bild:</a:t>
            </a:r>
            <a:r>
              <a:rPr lang="de-DE" sz="700" dirty="0">
                <a:effectLst/>
                <a:latin typeface="Arial" panose="020B0604020202020204" pitchFamily="34" charset="0"/>
                <a:ea typeface="Aptos" panose="020B0004020202020204" pitchFamily="34" charset="0"/>
                <a:cs typeface="Arial" panose="020B0604020202020204" pitchFamily="34" charset="0"/>
              </a:rPr>
              <a:t> Verlust von Kippelementen hätte derart weitreichende Folgen, dass die menschliche Zivilisation in ihrer jetzigen Form bedroht wäre.</a:t>
            </a:r>
            <a:r>
              <a:rPr lang="de-DE" sz="700" dirty="0">
                <a:effectLst/>
                <a:latin typeface="Arial" panose="020B0604020202020204" pitchFamily="34" charset="0"/>
                <a:cs typeface="Arial" panose="020B0604020202020204" pitchFamily="34" charset="0"/>
              </a:rPr>
              <a:t> </a:t>
            </a:r>
            <a:r>
              <a:rPr lang="de-DE" sz="700" b="1" kern="100" spc="15" dirty="0">
                <a:solidFill>
                  <a:srgbClr val="33322F"/>
                </a:solidFill>
                <a:effectLst/>
                <a:highlight>
                  <a:srgbClr val="FFFFFF"/>
                </a:highlight>
                <a:latin typeface="Arial" panose="020B0604020202020204" pitchFamily="34" charset="0"/>
                <a:ea typeface="Aptos" panose="020B0004020202020204" pitchFamily="34" charset="0"/>
                <a:cs typeface="Arial" panose="020B0604020202020204" pitchFamily="34" charset="0"/>
              </a:rPr>
              <a:t>Die Klimawissenschaft hat 16 Kipppunkte im Klimasystem identifiziert und d</a:t>
            </a:r>
            <a:r>
              <a:rPr lang="de-DE" sz="700" kern="100" dirty="0">
                <a:effectLst/>
                <a:latin typeface="Arial" panose="020B0604020202020204" pitchFamily="34" charset="0"/>
                <a:ea typeface="Aptos" panose="020B0004020202020204" pitchFamily="34" charset="0"/>
                <a:cs typeface="Arial" panose="020B0604020202020204" pitchFamily="34" charset="0"/>
              </a:rPr>
              <a:t>urch die bisherige Klimaerwärmung drohen in fünf großen Natursystemen möglicherweise schon jetzt unumkehrbare Umwälzungen. Das geht aus dem "Global Tipping Points Report" (Kipppunkte-Bericht) hervor. „Sie laufen bereits Gefahr, bei der derzeitigen globalen Erwärmung ihren jeweiligen Kipppunkt zu überschreiten", teilte das Potsdam-Institut für Klimafolgenforschung (PIK) mit: Das grönländische und das westantarktische Eisschild, die subpolare Wirbelzirkulation im Nordatlantik, also den Jetstream, Warmwasserkorallenriffe wie das Great </a:t>
            </a:r>
            <a:r>
              <a:rPr lang="de-DE" sz="700" kern="100" dirty="0" err="1">
                <a:effectLst/>
                <a:latin typeface="Arial" panose="020B0604020202020204" pitchFamily="34" charset="0"/>
                <a:ea typeface="Aptos" panose="020B0004020202020204" pitchFamily="34" charset="0"/>
                <a:cs typeface="Arial" panose="020B0604020202020204" pitchFamily="34" charset="0"/>
              </a:rPr>
              <a:t>Barrier</a:t>
            </a:r>
            <a:r>
              <a:rPr lang="de-DE" sz="700" kern="100" dirty="0">
                <a:effectLst/>
                <a:latin typeface="Arial" panose="020B0604020202020204" pitchFamily="34" charset="0"/>
                <a:ea typeface="Aptos" panose="020B0004020202020204" pitchFamily="34" charset="0"/>
                <a:cs typeface="Arial" panose="020B0604020202020204" pitchFamily="34" charset="0"/>
              </a:rPr>
              <a:t> Riff und einige Permafrost-Gebiete. "Wenn die globale Erwärmung auf 1,5 Grad Celsius ansteigt, könnten mit borealen Wäldern, Mangroven und Seegraswiesen drei weitere Systeme in den 2030er Jahren vom Kippen bedroht sein", so das PIK.</a:t>
            </a:r>
          </a:p>
          <a:p>
            <a:pPr marL="0" marR="0" lvl="0" indent="0" algn="l" defTabSz="914400" rtl="0" eaLnBrk="1" fontAlgn="auto" latinLnBrk="0" hangingPunct="1">
              <a:lnSpc>
                <a:spcPct val="100000"/>
              </a:lnSpc>
              <a:spcBef>
                <a:spcPts val="600"/>
              </a:spcBef>
              <a:spcAft>
                <a:spcPts val="600"/>
              </a:spcAft>
              <a:buClrTx/>
              <a:buSzTx/>
              <a:buFontTx/>
              <a:buNone/>
              <a:tabLst/>
              <a:defRPr/>
            </a:pPr>
            <a:endParaRPr lang="de-DE" sz="700" kern="100" dirty="0">
              <a:effectLst/>
              <a:latin typeface="Arial" panose="020B0604020202020204" pitchFamily="34" charset="0"/>
              <a:ea typeface="Aptos" panose="020B0004020202020204" pitchFamily="34" charset="0"/>
              <a:cs typeface="Arial" panose="020B0604020202020204" pitchFamily="34" charset="0"/>
            </a:endParaRPr>
          </a:p>
          <a:p>
            <a:pPr marL="0" marR="0" lvl="0" indent="0" algn="l" defTabSz="914400" rtl="0" eaLnBrk="1" fontAlgn="auto" latinLnBrk="0" hangingPunct="1">
              <a:lnSpc>
                <a:spcPct val="100000"/>
              </a:lnSpc>
              <a:spcBef>
                <a:spcPts val="600"/>
              </a:spcBef>
              <a:spcAft>
                <a:spcPts val="600"/>
              </a:spcAft>
              <a:buClrTx/>
              <a:buSzTx/>
              <a:buFontTx/>
              <a:buNone/>
              <a:tabLst/>
              <a:defRPr/>
            </a:pPr>
            <a:r>
              <a:rPr lang="de-DE" sz="700" kern="100" dirty="0">
                <a:effectLst/>
                <a:latin typeface="Arial" panose="020B0604020202020204" pitchFamily="34" charset="0"/>
                <a:ea typeface="Aptos" panose="020B0004020202020204" pitchFamily="34" charset="0"/>
                <a:cs typeface="Arial" panose="020B0604020202020204" pitchFamily="34" charset="0"/>
              </a:rPr>
              <a:t>Die Wissenschaft kann nur zu 70% garantieren, dass diese „Großrisiken im Erdsystem“ auch wirklich 2 ° und mehr standhalten (100%ige Sicherheit versprich nicht mal das 1,5-Limit). D. h. die Überlebenschancen liegen bei 70%</a:t>
            </a:r>
          </a:p>
        </p:txBody>
      </p:sp>
      <p:sp>
        <p:nvSpPr>
          <p:cNvPr id="4" name="Foliennummernplatzhalter 3"/>
          <p:cNvSpPr>
            <a:spLocks noGrp="1"/>
          </p:cNvSpPr>
          <p:nvPr>
            <p:ph type="sldNum" sz="quarter" idx="5"/>
          </p:nvPr>
        </p:nvSpPr>
        <p:spPr/>
        <p:txBody>
          <a:bodyPr/>
          <a:lstStyle/>
          <a:p>
            <a:fld id="{4919D0FE-4C17-7F46-AB29-CD4F4AA0298F}" type="slidenum">
              <a:rPr lang="de-DE" smtClean="0"/>
              <a:t>15</a:t>
            </a:fld>
            <a:endParaRPr lang="de-DE"/>
          </a:p>
        </p:txBody>
      </p:sp>
    </p:spTree>
    <p:extLst>
      <p:ext uri="{BB962C8B-B14F-4D97-AF65-F5344CB8AC3E}">
        <p14:creationId xmlns:p14="http://schemas.microsoft.com/office/powerpoint/2010/main" val="7130570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085850" y="1524000"/>
            <a:ext cx="7315200" cy="4114800"/>
          </a:xfrm>
        </p:spPr>
      </p:sp>
      <p:sp>
        <p:nvSpPr>
          <p:cNvPr id="3" name="Notizenplatzhalter 2"/>
          <p:cNvSpPr>
            <a:spLocks noGrp="1"/>
          </p:cNvSpPr>
          <p:nvPr>
            <p:ph type="body" idx="1"/>
          </p:nvPr>
        </p:nvSpPr>
        <p:spPr/>
        <p:txBody>
          <a:bodyPr/>
          <a:lstStyle/>
          <a:p>
            <a:r>
              <a:rPr lang="de-DE" sz="700" b="1" u="sng"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Arktis</a:t>
            </a:r>
            <a:r>
              <a:rPr lang="de-DE" sz="7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r>
              <a:rPr lang="de-DE" sz="7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Ein Kippelement ist z. B. der arktische Eisschild. Grund ist der sogenannte Eis-Albedo-Effekt </a:t>
            </a:r>
            <a:r>
              <a:rPr lang="de-DE" sz="700" i="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a:t>
            </a:r>
            <a:r>
              <a:rPr lang="de-DE" sz="700" i="1"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albus</a:t>
            </a:r>
            <a:r>
              <a:rPr lang="de-DE" sz="700" i="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lat.: weiß)</a:t>
            </a:r>
            <a:r>
              <a:rPr lang="de-DE" sz="7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Das Eisschild ist ein Spiegel, dass etwa 90% der Sonnenenergie</a:t>
            </a:r>
            <a:r>
              <a:rPr lang="de-DE" sz="7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de-DE" sz="7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reflektiert. Wasser ist dunkler und reflektiert nur 10%, d.h. es nimmt den größten Teil der Wärme auf. Durch das wärmere Wasser schmilzt das Eis wiederum umso schneller ab.  Wir sind dabei, unseren riesigen Spiegel zu verlieren. Auf dieser Karte ist die Ausdehnung des sommerlichen Eisteppichs am Nordpol im Jahr 2019 zu sehen. Die gelbe Linie kennzeichnet die durchschnittliche Ausbreitung von 1981 bis 2010. Der Rückgang des arktischen Meereises verläuft viel schneller, als alle Klimamodelle zeigten. </a:t>
            </a:r>
            <a:r>
              <a:rPr lang="de-DE" sz="700" dirty="0">
                <a:solidFill>
                  <a:srgbClr val="000000"/>
                </a:solidFill>
                <a:effectLst/>
                <a:highlight>
                  <a:srgbClr val="FFFF00"/>
                </a:highlight>
                <a:latin typeface="Arial" panose="020B0604020202020204" pitchFamily="34" charset="0"/>
                <a:ea typeface="Times New Roman" panose="02020603050405020304" pitchFamily="18" charset="0"/>
                <a:cs typeface="Arial" panose="020B0604020202020204" pitchFamily="34" charset="0"/>
              </a:rPr>
              <a:t>14.</a:t>
            </a:r>
            <a:r>
              <a:rPr lang="de-DE" sz="7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Nachricht vom 24.02.22: Die Grönlandgletscher schmelzen 100x stärker als angenommen. Grönland und das West Antarktischen Eisschild haben wahrscheinlich ihre Kipppunkte bereits erreicht. Zusammen mit dem Grönlandeis ist mit einem Meeresspiegelanstieg von 10m zu rechnen. </a:t>
            </a:r>
            <a:endParaRPr lang="de-DE" sz="700" dirty="0">
              <a:effectLst/>
              <a:latin typeface="Arial" panose="020B0604020202020204" pitchFamily="34" charset="0"/>
              <a:ea typeface="Times New Roman" panose="02020603050405020304" pitchFamily="18" charset="0"/>
              <a:cs typeface="Arial" panose="020B0604020202020204" pitchFamily="34" charset="0"/>
            </a:endParaRPr>
          </a:p>
          <a:p>
            <a:pPr>
              <a:spcBef>
                <a:spcPts val="600"/>
              </a:spcBef>
              <a:spcAft>
                <a:spcPts val="600"/>
              </a:spcAft>
            </a:pPr>
            <a:r>
              <a:rPr lang="de-DE" sz="700" dirty="0">
                <a:effectLst/>
                <a:latin typeface="Arial" panose="020B0604020202020204" pitchFamily="34" charset="0"/>
                <a:ea typeface="MS Mincho" panose="02020609040205080304" pitchFamily="49" charset="-128"/>
                <a:cs typeface="Arial" panose="020B0604020202020204" pitchFamily="34" charset="0"/>
              </a:rPr>
              <a:t>Curry, J. A., Schramm, J. L., &amp; Ebert, E. E. (1995). </a:t>
            </a:r>
            <a:r>
              <a:rPr lang="en-US" sz="700" dirty="0">
                <a:effectLst/>
                <a:latin typeface="Arial" panose="020B0604020202020204" pitchFamily="34" charset="0"/>
                <a:ea typeface="MS Mincho" panose="02020609040205080304" pitchFamily="49" charset="-128"/>
                <a:cs typeface="Arial" panose="020B0604020202020204" pitchFamily="34" charset="0"/>
              </a:rPr>
              <a:t>Sea ice-albedo climate feedback mechanism. </a:t>
            </a:r>
            <a:r>
              <a:rPr lang="en-US" sz="700" i="1" dirty="0">
                <a:effectLst/>
                <a:latin typeface="Arial" panose="020B0604020202020204" pitchFamily="34" charset="0"/>
                <a:ea typeface="MS Mincho" panose="02020609040205080304" pitchFamily="49" charset="-128"/>
                <a:cs typeface="Arial" panose="020B0604020202020204" pitchFamily="34" charset="0"/>
              </a:rPr>
              <a:t>Journal of Climate</a:t>
            </a:r>
            <a:r>
              <a:rPr lang="en-US" sz="700" dirty="0">
                <a:effectLst/>
                <a:latin typeface="Arial" panose="020B0604020202020204" pitchFamily="34" charset="0"/>
                <a:ea typeface="MS Mincho" panose="02020609040205080304" pitchFamily="49" charset="-128"/>
                <a:cs typeface="Arial" panose="020B0604020202020204" pitchFamily="34" charset="0"/>
              </a:rPr>
              <a:t>. </a:t>
            </a:r>
            <a:r>
              <a:rPr lang="en-US" sz="700" u="sng" dirty="0">
                <a:solidFill>
                  <a:srgbClr val="0000FF"/>
                </a:solidFill>
                <a:effectLst/>
                <a:latin typeface="Arial" panose="020B0604020202020204" pitchFamily="34" charset="0"/>
                <a:ea typeface="MS Mincho" panose="02020609040205080304" pitchFamily="49" charset="-128"/>
                <a:cs typeface="Arial" panose="020B0604020202020204" pitchFamily="34" charset="0"/>
                <a:hlinkClick r:id="rId3"/>
              </a:rPr>
              <a:t>https://doi.org/10.1175/1520-0442(1995)008&lt;0240:SIACFM&gt;2.0.CO;2</a:t>
            </a:r>
            <a:r>
              <a:rPr lang="en-US" sz="700" dirty="0">
                <a:effectLst/>
                <a:latin typeface="Arial" panose="020B0604020202020204" pitchFamily="34" charset="0"/>
                <a:ea typeface="MS Mincho" panose="02020609040205080304" pitchFamily="49" charset="-128"/>
                <a:cs typeface="Arial" panose="020B0604020202020204" pitchFamily="34" charset="0"/>
              </a:rPr>
              <a:t> </a:t>
            </a:r>
            <a:endParaRPr lang="de-DE" sz="700" dirty="0">
              <a:effectLst/>
              <a:latin typeface="Arial" panose="020B0604020202020204" pitchFamily="34" charset="0"/>
              <a:ea typeface="MS Mincho" panose="02020609040205080304" pitchFamily="49" charset="-128"/>
              <a:cs typeface="Arial" panose="020B0604020202020204" pitchFamily="34" charset="0"/>
            </a:endParaRPr>
          </a:p>
          <a:p>
            <a:pPr>
              <a:spcBef>
                <a:spcPts val="600"/>
              </a:spcBef>
              <a:spcAft>
                <a:spcPts val="600"/>
              </a:spcAft>
            </a:pPr>
            <a:r>
              <a:rPr lang="en-US" sz="700" dirty="0">
                <a:effectLst/>
                <a:latin typeface="Arial" panose="020B0604020202020204" pitchFamily="34" charset="0"/>
                <a:ea typeface="MS Mincho" panose="02020609040205080304" pitchFamily="49" charset="-128"/>
                <a:cs typeface="Arial" panose="020B0604020202020204" pitchFamily="34" charset="0"/>
              </a:rPr>
              <a:t>Climate Change: Arctic Sea Ice Summer minimum (NOAA) 26.09.2020, </a:t>
            </a:r>
            <a:r>
              <a:rPr lang="en-US" sz="700" u="sng" dirty="0">
                <a:solidFill>
                  <a:srgbClr val="0000FF"/>
                </a:solidFill>
                <a:effectLst/>
                <a:latin typeface="Arial" panose="020B0604020202020204" pitchFamily="34" charset="0"/>
                <a:ea typeface="MS Mincho" panose="02020609040205080304" pitchFamily="49" charset="-128"/>
                <a:cs typeface="Arial" panose="020B0604020202020204" pitchFamily="34" charset="0"/>
                <a:hlinkClick r:id="rId4"/>
              </a:rPr>
              <a:t>https://www.climate.gov/news-features/understanding-climate/climate-change-minimum-arctic-sea-ice-extent</a:t>
            </a:r>
            <a:r>
              <a:rPr lang="en-US" sz="700" dirty="0">
                <a:effectLst/>
                <a:latin typeface="Arial" panose="020B0604020202020204" pitchFamily="34" charset="0"/>
                <a:ea typeface="MS Mincho" panose="02020609040205080304" pitchFamily="49" charset="-128"/>
                <a:cs typeface="Arial" panose="020B0604020202020204" pitchFamily="34" charset="0"/>
              </a:rPr>
              <a:t> </a:t>
            </a:r>
            <a:endParaRPr lang="de-DE" sz="700" dirty="0">
              <a:effectLst/>
              <a:latin typeface="Arial" panose="020B0604020202020204" pitchFamily="34" charset="0"/>
              <a:ea typeface="MS Mincho" panose="02020609040205080304" pitchFamily="49" charset="-128"/>
              <a:cs typeface="Arial" panose="020B0604020202020204" pitchFamily="34" charset="0"/>
            </a:endParaRPr>
          </a:p>
          <a:p>
            <a:endParaRPr lang="de-DE" sz="700" dirty="0">
              <a:latin typeface="Arial" panose="020B0604020202020204" pitchFamily="34" charset="0"/>
              <a:cs typeface="Arial" panose="020B0604020202020204" pitchFamily="34" charset="0"/>
            </a:endParaRPr>
          </a:p>
          <a:p>
            <a:r>
              <a:rPr lang="de-DE" sz="700" dirty="0">
                <a:latin typeface="Arial" panose="020B0604020202020204" pitchFamily="34" charset="0"/>
                <a:cs typeface="Arial" panose="020B0604020202020204" pitchFamily="34" charset="0"/>
              </a:rPr>
              <a:t>Wir gehen häufig davon aus, dass sich CO2 Ausstoß und linear verhält. Das könnte bedeuten, wir stoßen 100 Gigatonnen CO2 aus und bekommen 0,1 Grad Celsius Erderwärmung.</a:t>
            </a:r>
          </a:p>
          <a:p>
            <a:r>
              <a:rPr lang="de-DE" sz="700" dirty="0">
                <a:latin typeface="Arial" panose="020B0604020202020204" pitchFamily="34" charset="0"/>
                <a:cs typeface="Arial" panose="020B0604020202020204" pitchFamily="34" charset="0"/>
              </a:rPr>
              <a:t>Das ist allerdings eine falsche Annahme. Grund sind unter anderem die Kippelemente und Rückkopplungseffekte.</a:t>
            </a:r>
          </a:p>
          <a:p>
            <a:r>
              <a:rPr lang="de-DE" sz="700" dirty="0">
                <a:latin typeface="Arial" panose="020B0604020202020204" pitchFamily="34" charset="0"/>
                <a:cs typeface="Arial" panose="020B0604020202020204" pitchFamily="34" charset="0"/>
              </a:rPr>
              <a:t>Als Kippelemente des Klimas werden Vorgänge im Erdsystem genannt, deren Auslösung zu weiterer Erderwärmung führt. Das Schmelzer der Arktis ist so ein Kippelement. </a:t>
            </a:r>
            <a:br>
              <a:rPr lang="de-DE" sz="700" dirty="0">
                <a:latin typeface="Arial" panose="020B0604020202020204" pitchFamily="34" charset="0"/>
                <a:cs typeface="Arial" panose="020B0604020202020204" pitchFamily="34" charset="0"/>
              </a:rPr>
            </a:br>
            <a:r>
              <a:rPr lang="de-DE" sz="700" dirty="0">
                <a:latin typeface="Arial" panose="020B0604020202020204" pitchFamily="34" charset="0"/>
                <a:cs typeface="Arial" panose="020B0604020202020204" pitchFamily="34" charset="0"/>
              </a:rPr>
              <a:t>Meereseis spiegelt Sonnenstrahlen zum Großteil ca. 90 Prozent wieder zurück in die Atmosphäre.</a:t>
            </a:r>
          </a:p>
          <a:p>
            <a:r>
              <a:rPr lang="de-DE" sz="700" dirty="0">
                <a:latin typeface="Arial" panose="020B0604020202020204" pitchFamily="34" charset="0"/>
                <a:cs typeface="Arial" panose="020B0604020202020204" pitchFamily="34" charset="0"/>
              </a:rPr>
              <a:t>Wasser hingegen nimmt die Wärme von Sonnenstrahlen zu Großteil auf und spiegelt nur 10 Prozent wieder zurück in die Atmosphäre. </a:t>
            </a:r>
          </a:p>
          <a:p>
            <a:r>
              <a:rPr lang="de-DE" sz="700" dirty="0">
                <a:latin typeface="Arial" panose="020B0604020202020204" pitchFamily="34" charset="0"/>
                <a:cs typeface="Arial" panose="020B0604020202020204" pitchFamily="34" charset="0"/>
              </a:rPr>
              <a:t>Es kommt zu zusätzlicher Erderwärmung, unabhängig, ob wir weiteren CO2 ausstoßen oder nicht. Ein </a:t>
            </a:r>
            <a:r>
              <a:rPr lang="de-DE" sz="700" dirty="0" err="1">
                <a:latin typeface="Arial" panose="020B0604020202020204" pitchFamily="34" charset="0"/>
                <a:cs typeface="Arial" panose="020B0604020202020204" pitchFamily="34" charset="0"/>
              </a:rPr>
              <a:t>Teufelkreis</a:t>
            </a:r>
            <a:r>
              <a:rPr lang="de-DE" sz="700" dirty="0">
                <a:latin typeface="Arial" panose="020B0604020202020204" pitchFamily="34" charset="0"/>
                <a:cs typeface="Arial" panose="020B0604020202020204" pitchFamily="34" charset="0"/>
              </a:rPr>
              <a:t>, der weitere </a:t>
            </a:r>
            <a:r>
              <a:rPr lang="de-DE" sz="700" dirty="0" err="1">
                <a:latin typeface="Arial" panose="020B0604020202020204" pitchFamily="34" charset="0"/>
                <a:cs typeface="Arial" panose="020B0604020202020204" pitchFamily="34" charset="0"/>
              </a:rPr>
              <a:t>Teufelkreise</a:t>
            </a:r>
            <a:r>
              <a:rPr lang="de-DE" sz="700" dirty="0">
                <a:latin typeface="Arial" panose="020B0604020202020204" pitchFamily="34" charset="0"/>
                <a:cs typeface="Arial" panose="020B0604020202020204" pitchFamily="34" charset="0"/>
              </a:rPr>
              <a:t> auslösen kann. </a:t>
            </a:r>
          </a:p>
          <a:p>
            <a:r>
              <a:rPr lang="de-DE" sz="700" dirty="0">
                <a:latin typeface="Arial" panose="020B0604020202020204" pitchFamily="34" charset="0"/>
                <a:cs typeface="Arial" panose="020B0604020202020204" pitchFamily="34" charset="0"/>
              </a:rPr>
              <a:t>Eis-Albedo-Effekt / Arktis im Sommer nur noch halb so groß, </a:t>
            </a:r>
            <a:r>
              <a:rPr lang="de-DE" sz="700" dirty="0">
                <a:latin typeface="Arial" panose="020B0604020202020204" pitchFamily="34" charset="0"/>
                <a:cs typeface="Arial" panose="020B0604020202020204" pitchFamily="34" charset="0"/>
                <a:hlinkClick r:id="" action="ppaction://noaction"/>
              </a:rPr>
              <a:t>https://www.climate.gov/news-features/understanding-climate/climate-change-minimum-arctic-sea-ice-extent</a:t>
            </a:r>
            <a:endParaRPr lang="de-DE" sz="700" dirty="0">
              <a:latin typeface="Arial" panose="020B0604020202020204" pitchFamily="34" charset="0"/>
              <a:cs typeface="Arial" panose="020B0604020202020204" pitchFamily="34" charset="0"/>
            </a:endParaRPr>
          </a:p>
          <a:p>
            <a:r>
              <a:rPr lang="en-GB" sz="700" b="1" i="0" kern="1200" dirty="0">
                <a:solidFill>
                  <a:schemeClr val="tx1"/>
                </a:solidFill>
                <a:effectLst/>
                <a:latin typeface="Arial" panose="020B0604020202020204" pitchFamily="34" charset="0"/>
                <a:ea typeface="+mn-ea"/>
                <a:cs typeface="Arial" panose="020B0604020202020204" pitchFamily="34" charset="0"/>
              </a:rPr>
              <a:t>NOAA:  National Ocean and Atmospheric Administration</a:t>
            </a:r>
            <a:r>
              <a:rPr lang="en-GB" sz="700" b="0" i="0" kern="1200" dirty="0">
                <a:solidFill>
                  <a:schemeClr val="tx1"/>
                </a:solidFill>
                <a:effectLst/>
                <a:latin typeface="Arial" panose="020B0604020202020204" pitchFamily="34" charset="0"/>
                <a:ea typeface="+mn-ea"/>
                <a:cs typeface="Arial" panose="020B0604020202020204" pitchFamily="34" charset="0"/>
              </a:rPr>
              <a:t> National </a:t>
            </a:r>
            <a:r>
              <a:rPr lang="en-GB" sz="700" b="0" i="0" kern="1200" dirty="0" err="1">
                <a:solidFill>
                  <a:schemeClr val="tx1"/>
                </a:solidFill>
                <a:effectLst/>
                <a:latin typeface="Arial" panose="020B0604020202020204" pitchFamily="34" charset="0"/>
                <a:ea typeface="+mn-ea"/>
                <a:cs typeface="Arial" panose="020B0604020202020204" pitchFamily="34" charset="0"/>
              </a:rPr>
              <a:t>Centers</a:t>
            </a:r>
            <a:r>
              <a:rPr lang="en-GB" sz="700" b="0" i="0" kern="1200" dirty="0">
                <a:solidFill>
                  <a:schemeClr val="tx1"/>
                </a:solidFill>
                <a:effectLst/>
                <a:latin typeface="Arial" panose="020B0604020202020204" pitchFamily="34" charset="0"/>
                <a:ea typeface="+mn-ea"/>
                <a:cs typeface="Arial" panose="020B0604020202020204" pitchFamily="34" charset="0"/>
              </a:rPr>
              <a:t> for Environmental Information</a:t>
            </a:r>
            <a:endParaRPr lang="en-GB" sz="700" b="0" i="0" u="none" strike="noStrike" cap="none" dirty="0">
              <a:solidFill>
                <a:srgbClr val="7F7F7F"/>
              </a:solidFill>
              <a:latin typeface="Arial" panose="020B0604020202020204" pitchFamily="34" charset="0"/>
              <a:ea typeface="Crimson Text"/>
              <a:cs typeface="Arial" panose="020B0604020202020204" pitchFamily="34" charset="0"/>
              <a:sym typeface="Crimson Tex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700" b="0" i="0" u="none" strike="noStrike" cap="none" dirty="0">
                <a:solidFill>
                  <a:srgbClr val="7F7F7F"/>
                </a:solidFill>
                <a:latin typeface="Arial" panose="020B0604020202020204" pitchFamily="34" charset="0"/>
                <a:ea typeface="Crimson Text"/>
                <a:cs typeface="Arial" panose="020B0604020202020204" pitchFamily="34" charset="0"/>
                <a:sym typeface="Crimson Text"/>
              </a:rPr>
              <a:t>1-2.5m </a:t>
            </a:r>
            <a:r>
              <a:rPr lang="en-GB" sz="700" b="0" i="0" u="none" strike="noStrike" cap="none" dirty="0" err="1">
                <a:solidFill>
                  <a:srgbClr val="7F7F7F"/>
                </a:solidFill>
                <a:latin typeface="Arial" panose="020B0604020202020204" pitchFamily="34" charset="0"/>
                <a:ea typeface="Crimson Text"/>
                <a:cs typeface="Arial" panose="020B0604020202020204" pitchFamily="34" charset="0"/>
                <a:sym typeface="Crimson Text"/>
              </a:rPr>
              <a:t>Meeresspiegelanstieg</a:t>
            </a:r>
            <a:r>
              <a:rPr lang="en-GB" sz="700" b="0" i="0" u="none" strike="noStrike" cap="none" dirty="0">
                <a:solidFill>
                  <a:srgbClr val="7F7F7F"/>
                </a:solidFill>
                <a:latin typeface="Arial" panose="020B0604020202020204" pitchFamily="34" charset="0"/>
                <a:ea typeface="Crimson Text"/>
                <a:cs typeface="Arial" panose="020B0604020202020204" pitchFamily="34" charset="0"/>
                <a:sym typeface="Crimson Text"/>
              </a:rPr>
              <a:t>:</a:t>
            </a:r>
            <a:r>
              <a:rPr lang="en-GB" sz="700" b="0" i="0" u="none" strike="noStrike" cap="none" baseline="0" dirty="0">
                <a:solidFill>
                  <a:srgbClr val="7F7F7F"/>
                </a:solidFill>
                <a:latin typeface="Arial" panose="020B0604020202020204" pitchFamily="34" charset="0"/>
                <a:ea typeface="Crimson Text"/>
                <a:cs typeface="Arial" panose="020B0604020202020204" pitchFamily="34" charset="0"/>
                <a:sym typeface="Crimson Text"/>
              </a:rPr>
              <a:t> </a:t>
            </a:r>
            <a:r>
              <a:rPr lang="en-GB" sz="700" b="0" i="0" u="none" strike="noStrike" cap="none" dirty="0">
                <a:solidFill>
                  <a:srgbClr val="7F7F7F"/>
                </a:solidFill>
                <a:latin typeface="Arial" panose="020B0604020202020204" pitchFamily="34" charset="0"/>
                <a:ea typeface="Crimson Text"/>
                <a:cs typeface="Arial" panose="020B0604020202020204" pitchFamily="34" charset="0"/>
                <a:sym typeface="Crimson Text"/>
              </a:rPr>
              <a:t>Spratt et. al. (2018). What lies beneath: the understatement of existential climate risk. Breakthrough</a:t>
            </a:r>
            <a:endParaRPr lang="en-GB" sz="700" b="0" i="0" u="none" strike="noStrike" cap="none" dirty="0">
              <a:solidFill>
                <a:srgbClr val="000000"/>
              </a:solidFill>
              <a:latin typeface="Arial" panose="020B0604020202020204" pitchFamily="34" charset="0"/>
              <a:ea typeface="Arial"/>
              <a:cs typeface="Arial" panose="020B0604020202020204" pitchFamily="34" charset="0"/>
              <a:sym typeface="Arial"/>
            </a:endParaRPr>
          </a:p>
        </p:txBody>
      </p:sp>
      <p:sp>
        <p:nvSpPr>
          <p:cNvPr id="4" name="Foliennummernplatzhalter 3"/>
          <p:cNvSpPr>
            <a:spLocks noGrp="1"/>
          </p:cNvSpPr>
          <p:nvPr>
            <p:ph type="sldNum" sz="quarter" idx="5"/>
          </p:nvPr>
        </p:nvSpPr>
        <p:spPr/>
        <p:txBody>
          <a:bodyPr/>
          <a:lstStyle/>
          <a:p>
            <a:fld id="{4919D0FE-4C17-7F46-AB29-CD4F4AA0298F}" type="slidenum">
              <a:rPr lang="de-DE" smtClean="0"/>
              <a:t>16</a:t>
            </a:fld>
            <a:endParaRPr lang="de-DE"/>
          </a:p>
        </p:txBody>
      </p:sp>
    </p:spTree>
    <p:extLst>
      <p:ext uri="{BB962C8B-B14F-4D97-AF65-F5344CB8AC3E}">
        <p14:creationId xmlns:p14="http://schemas.microsoft.com/office/powerpoint/2010/main" val="24598514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800" dirty="0">
                <a:solidFill>
                  <a:srgbClr val="000000"/>
                </a:solidFill>
                <a:effectLst/>
                <a:highlight>
                  <a:srgbClr val="FFFF00"/>
                </a:highlight>
                <a:latin typeface="Arial" panose="020B0604020202020204" pitchFamily="34" charset="0"/>
                <a:ea typeface="Times New Roman" panose="02020603050405020304" pitchFamily="18" charset="0"/>
                <a:cs typeface="Arial" panose="020B0604020202020204" pitchFamily="34" charset="0"/>
              </a:rPr>
              <a:t>14.</a:t>
            </a:r>
            <a:r>
              <a:rPr lang="de-DE" sz="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Nachricht vom 24.02.22: Die Grönlandgletscher schmelzen 100x stärker als angenommen. Grönland und das West Antarktischen Eisschild haben wahrscheinlich ihre Kipppunkte bereits erreicht. Zusammen mit dem Grönlandeis ist mit einem Meeresspiegelanstieg von 10m zu rechnen. </a:t>
            </a:r>
            <a:endParaRPr lang="de-DE" sz="800" dirty="0">
              <a:effectLst/>
              <a:latin typeface="Arial" panose="020B0604020202020204" pitchFamily="34" charset="0"/>
              <a:ea typeface="Times New Roman" panose="02020603050405020304" pitchFamily="18" charset="0"/>
              <a:cs typeface="Arial" panose="020B0604020202020204" pitchFamily="34" charset="0"/>
            </a:endParaRPr>
          </a:p>
          <a:p>
            <a:pPr>
              <a:spcBef>
                <a:spcPts val="600"/>
              </a:spcBef>
              <a:spcAft>
                <a:spcPts val="600"/>
              </a:spcAft>
            </a:pPr>
            <a:r>
              <a:rPr lang="de-DE" sz="800" dirty="0">
                <a:effectLst/>
                <a:latin typeface="Arial" panose="020B0604020202020204" pitchFamily="34" charset="0"/>
                <a:ea typeface="MS Mincho" panose="02020609040205080304" pitchFamily="49" charset="-128"/>
                <a:cs typeface="Arial" panose="020B0604020202020204" pitchFamily="34" charset="0"/>
              </a:rPr>
              <a:t>Curry, J. A., Schramm, J. L., &amp; Ebert, E. E. (1995). </a:t>
            </a:r>
            <a:r>
              <a:rPr lang="en-US" sz="800" dirty="0">
                <a:effectLst/>
                <a:latin typeface="Arial" panose="020B0604020202020204" pitchFamily="34" charset="0"/>
                <a:ea typeface="MS Mincho" panose="02020609040205080304" pitchFamily="49" charset="-128"/>
                <a:cs typeface="Arial" panose="020B0604020202020204" pitchFamily="34" charset="0"/>
              </a:rPr>
              <a:t>Sea ice-albedo climate feedback mechanism. </a:t>
            </a:r>
            <a:r>
              <a:rPr lang="en-US" sz="800" i="1" dirty="0">
                <a:effectLst/>
                <a:latin typeface="Arial" panose="020B0604020202020204" pitchFamily="34" charset="0"/>
                <a:ea typeface="MS Mincho" panose="02020609040205080304" pitchFamily="49" charset="-128"/>
                <a:cs typeface="Arial" panose="020B0604020202020204" pitchFamily="34" charset="0"/>
              </a:rPr>
              <a:t>Journal of Climate</a:t>
            </a:r>
            <a:r>
              <a:rPr lang="en-US" sz="800" dirty="0">
                <a:effectLst/>
                <a:latin typeface="Arial" panose="020B0604020202020204" pitchFamily="34" charset="0"/>
                <a:ea typeface="MS Mincho" panose="02020609040205080304" pitchFamily="49" charset="-128"/>
                <a:cs typeface="Arial" panose="020B0604020202020204" pitchFamily="34" charset="0"/>
              </a:rPr>
              <a:t>. </a:t>
            </a:r>
            <a:r>
              <a:rPr lang="en-US" sz="800" u="sng" dirty="0">
                <a:solidFill>
                  <a:srgbClr val="0000FF"/>
                </a:solidFill>
                <a:effectLst/>
                <a:latin typeface="Arial" panose="020B0604020202020204" pitchFamily="34" charset="0"/>
                <a:ea typeface="MS Mincho" panose="02020609040205080304" pitchFamily="49" charset="-128"/>
                <a:cs typeface="Arial" panose="020B0604020202020204" pitchFamily="34" charset="0"/>
                <a:hlinkClick r:id="rId3"/>
              </a:rPr>
              <a:t>https://doi.org/10.1175/1520-0442(1995)008&lt;0240:SIACFM&gt;2.0.CO;2</a:t>
            </a:r>
            <a:r>
              <a:rPr lang="en-US" sz="800" dirty="0">
                <a:effectLst/>
                <a:latin typeface="Arial" panose="020B0604020202020204" pitchFamily="34" charset="0"/>
                <a:ea typeface="MS Mincho" panose="02020609040205080304" pitchFamily="49" charset="-128"/>
                <a:cs typeface="Arial" panose="020B0604020202020204" pitchFamily="34" charset="0"/>
              </a:rPr>
              <a:t> </a:t>
            </a:r>
            <a:endParaRPr lang="de-DE" sz="800" dirty="0">
              <a:effectLst/>
              <a:latin typeface="Arial" panose="020B0604020202020204" pitchFamily="34" charset="0"/>
              <a:ea typeface="MS Mincho" panose="02020609040205080304" pitchFamily="49" charset="-128"/>
              <a:cs typeface="Arial" panose="020B0604020202020204" pitchFamily="34" charset="0"/>
            </a:endParaRPr>
          </a:p>
          <a:p>
            <a:pPr>
              <a:spcBef>
                <a:spcPts val="600"/>
              </a:spcBef>
              <a:spcAft>
                <a:spcPts val="600"/>
              </a:spcAft>
            </a:pPr>
            <a:r>
              <a:rPr lang="en-US" sz="800" dirty="0">
                <a:effectLst/>
                <a:latin typeface="Arial" panose="020B0604020202020204" pitchFamily="34" charset="0"/>
                <a:ea typeface="MS Mincho" panose="02020609040205080304" pitchFamily="49" charset="-128"/>
                <a:cs typeface="Arial" panose="020B0604020202020204" pitchFamily="34" charset="0"/>
              </a:rPr>
              <a:t>Climate Change: Arctic Sea Ice Summer minimum (NOAA) 26.09.2020, </a:t>
            </a:r>
            <a:r>
              <a:rPr lang="en-US" sz="800" u="sng" dirty="0">
                <a:solidFill>
                  <a:srgbClr val="0000FF"/>
                </a:solidFill>
                <a:effectLst/>
                <a:latin typeface="Arial" panose="020B0604020202020204" pitchFamily="34" charset="0"/>
                <a:ea typeface="MS Mincho" panose="02020609040205080304" pitchFamily="49" charset="-128"/>
                <a:cs typeface="Arial" panose="020B0604020202020204" pitchFamily="34" charset="0"/>
                <a:hlinkClick r:id="rId4"/>
              </a:rPr>
              <a:t>https://www.climate.gov/news-features/understanding-climate/climate-change-minimum-arctic-sea-ice-extent</a:t>
            </a:r>
            <a:r>
              <a:rPr lang="en-US" sz="800" dirty="0">
                <a:effectLst/>
                <a:latin typeface="Arial" panose="020B0604020202020204" pitchFamily="34" charset="0"/>
                <a:ea typeface="MS Mincho" panose="02020609040205080304" pitchFamily="49" charset="-128"/>
                <a:cs typeface="Arial" panose="020B0604020202020204" pitchFamily="34" charset="0"/>
              </a:rPr>
              <a:t> </a:t>
            </a:r>
            <a:endParaRPr lang="de-DE" sz="800" dirty="0">
              <a:effectLst/>
              <a:latin typeface="Arial" panose="020B0604020202020204" pitchFamily="34" charset="0"/>
              <a:ea typeface="MS Mincho" panose="02020609040205080304" pitchFamily="49" charset="-128"/>
              <a:cs typeface="Arial" panose="020B0604020202020204" pitchFamily="34" charset="0"/>
            </a:endParaRPr>
          </a:p>
          <a:p>
            <a:pPr fontAlgn="base"/>
            <a:endParaRPr lang="de-DE" sz="1100" b="1" spc="15" dirty="0">
              <a:solidFill>
                <a:srgbClr val="33322F"/>
              </a:solidFill>
              <a:effectLst/>
              <a:highlight>
                <a:srgbClr val="FFFFFF"/>
              </a:highlight>
              <a:latin typeface="Arial" panose="020B0604020202020204" pitchFamily="34" charset="0"/>
              <a:ea typeface="Times New Roman" panose="02020603050405020304" pitchFamily="18" charset="0"/>
              <a:cs typeface="Arial" panose="020B0604020202020204" pitchFamily="34" charset="0"/>
            </a:endParaRPr>
          </a:p>
          <a:p>
            <a:pPr fontAlgn="base"/>
            <a:r>
              <a:rPr lang="de-DE" sz="1100" b="1" spc="15" dirty="0">
                <a:solidFill>
                  <a:srgbClr val="33322F"/>
                </a:solidFill>
                <a:effectLst/>
                <a:highlight>
                  <a:srgbClr val="FFFFFF"/>
                </a:highlight>
                <a:latin typeface="Arial" panose="020B0604020202020204" pitchFamily="34" charset="0"/>
                <a:ea typeface="Times New Roman" panose="02020603050405020304" pitchFamily="18" charset="0"/>
                <a:cs typeface="Arial" panose="020B0604020202020204" pitchFamily="34" charset="0"/>
              </a:rPr>
              <a:t>Der Grönländische Eisschild</a:t>
            </a:r>
            <a:r>
              <a:rPr lang="de-DE" sz="1100" spc="15" dirty="0">
                <a:solidFill>
                  <a:srgbClr val="33322F"/>
                </a:solidFill>
                <a:effectLst/>
                <a:highlight>
                  <a:srgbClr val="FFFFFF"/>
                </a:highlight>
                <a:latin typeface="Arial" panose="020B0604020202020204" pitchFamily="34" charset="0"/>
                <a:ea typeface="Times New Roman" panose="02020603050405020304" pitchFamily="18" charset="0"/>
                <a:cs typeface="Arial" panose="020B0604020202020204" pitchFamily="34" charset="0"/>
              </a:rPr>
              <a:t> ist zum Beispiel eines dieser Kippelemente. Und der Mechanismus, der Grönland zum Kippelement macht, den kennen wir alle vom Bergsteigen: Wenn wir nämlich vom Gipfel eines Berges ins Tal hinabsteigen, dann wird es ja wärmer um uns herum. Und genauso ist es bei den Eisschilden auch. Wenn die Oberfläche der Eisschilde schmilzt, was wir jetzt schon beobachten in Grönland, dann kann es irgendwann dazu kommen, dass die Oberfläche in niedrigere Lagen absinkt. Dort wird es dann wärmer, dadurch kommt es zu noch mehr Schmelzen, die Oberfläche sinkt weiter ab, es wird wieder wärmer und so weiter. Zudem beschleunigtes Abschmelzen durch Schmelzwasser unter dem Eiskörper…</a:t>
            </a:r>
            <a:endParaRPr lang="de-DE" sz="1100" dirty="0">
              <a:effectLst/>
              <a:highlight>
                <a:srgbClr val="FFFFFF"/>
              </a:highlight>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100" kern="100" spc="15" dirty="0">
                <a:solidFill>
                  <a:srgbClr val="33322F"/>
                </a:solidFill>
                <a:effectLst/>
                <a:latin typeface="Arial" panose="020B0604020202020204" pitchFamily="34" charset="0"/>
                <a:ea typeface="Aptos" panose="020B0004020202020204" pitchFamily="34" charset="0"/>
                <a:cs typeface="Arial" panose="020B0604020202020204" pitchFamily="34" charset="0"/>
              </a:rPr>
              <a:t>Das heißt, es ist ein selbst verstärkender Mechanismus, der ab einem kritischen Punkt dazu führen kann, dass diese Eigendynamik übernimmt und Grönland fast komplett abschmelzen würde. </a:t>
            </a:r>
            <a:r>
              <a:rPr lang="de-DE" sz="1100" kern="100" dirty="0">
                <a:effectLst/>
                <a:latin typeface="Arial" panose="020B0604020202020204" pitchFamily="34" charset="0"/>
                <a:ea typeface="Aptos" panose="020B0004020202020204" pitchFamily="34" charset="0"/>
                <a:cs typeface="Arial" panose="020B0604020202020204" pitchFamily="34" charset="0"/>
              </a:rPr>
              <a:t>Das Leben in Europa würde sich dramatisch verändern: </a:t>
            </a:r>
            <a:r>
              <a:rPr lang="de-DE" sz="1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Grönland und das West Antarktischen Eisschild haben wahrscheinlich ihre Kipppunkte bereits erreicht. Zusammen mit dem Grönlandeis ist mit einem Meeresspiegelanstieg von 10m zu rechnen. </a:t>
            </a:r>
            <a:endParaRPr lang="de-DE" sz="1100" dirty="0">
              <a:effectLst/>
              <a:latin typeface="Arial" panose="020B0604020202020204" pitchFamily="34" charset="0"/>
              <a:ea typeface="Times New Roman" panose="02020603050405020304" pitchFamily="18" charset="0"/>
              <a:cs typeface="Arial" panose="020B0604020202020204" pitchFamily="34" charset="0"/>
            </a:endParaRPr>
          </a:p>
          <a:p>
            <a:endParaRPr lang="de-DE" sz="1100" kern="100" dirty="0">
              <a:effectLst/>
              <a:latin typeface="Arial" panose="020B0604020202020204" pitchFamily="34" charset="0"/>
              <a:ea typeface="Aptos" panose="020B0004020202020204" pitchFamily="34" charset="0"/>
              <a:cs typeface="Arial" panose="020B0604020202020204" pitchFamily="34" charset="0"/>
            </a:endParaRPr>
          </a:p>
          <a:p>
            <a:endParaRPr lang="de-DE" sz="1100" kern="100" dirty="0">
              <a:effectLst/>
              <a:latin typeface="Arial" panose="020B0604020202020204" pitchFamily="34" charset="0"/>
              <a:ea typeface="Aptos" panose="020B0004020202020204" pitchFamily="34" charset="0"/>
              <a:cs typeface="Arial" panose="020B0604020202020204" pitchFamily="34" charset="0"/>
            </a:endParaRPr>
          </a:p>
          <a:p>
            <a:endParaRPr lang="de-DE" dirty="0"/>
          </a:p>
        </p:txBody>
      </p:sp>
      <p:sp>
        <p:nvSpPr>
          <p:cNvPr id="4" name="Foliennummernplatzhalter 3"/>
          <p:cNvSpPr>
            <a:spLocks noGrp="1"/>
          </p:cNvSpPr>
          <p:nvPr>
            <p:ph type="sldNum" sz="quarter" idx="5"/>
          </p:nvPr>
        </p:nvSpPr>
        <p:spPr/>
        <p:txBody>
          <a:bodyPr/>
          <a:lstStyle/>
          <a:p>
            <a:fld id="{4919D0FE-4C17-7F46-AB29-CD4F4AA0298F}" type="slidenum">
              <a:rPr lang="de-DE" smtClean="0"/>
              <a:t>17</a:t>
            </a:fld>
            <a:endParaRPr lang="de-DE"/>
          </a:p>
        </p:txBody>
      </p:sp>
    </p:spTree>
    <p:extLst>
      <p:ext uri="{BB962C8B-B14F-4D97-AF65-F5344CB8AC3E}">
        <p14:creationId xmlns:p14="http://schemas.microsoft.com/office/powerpoint/2010/main" val="9220315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FAC424-2967-4F2E-4B75-5283BA95E26A}"/>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F1988750-29E3-AA0C-E46C-6C60D238E450}"/>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016E87EF-43CB-B473-6233-5A2136195B3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7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Übersicht über die bekannten Kippsystem:</a:t>
            </a:r>
            <a:r>
              <a:rPr lang="de-DE" sz="7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Diese Grafik zeigt eine Übersicht der uns bekannten Kipppunkte als sich gegenseitig beeinflussendes System dargestellt </a:t>
            </a:r>
            <a:r>
              <a:rPr lang="de-DE" sz="700" i="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(Grafik erklären und kurz wirken lassen - nicht sofort weiterreden, sondern zuerst eine Pause) / </a:t>
            </a:r>
            <a:r>
              <a:rPr lang="de-DE" sz="700" dirty="0">
                <a:latin typeface="Arial" panose="020B0604020202020204" pitchFamily="34" charset="0"/>
                <a:cs typeface="Arial" panose="020B0604020202020204" pitchFamily="34" charset="0"/>
              </a:rPr>
              <a:t>16 Kippelemente mit drei Kategorien: 1.) Schmelzen der Eiskörper / 2.) Veränderung in der Zirkulation von Ozeanen / 3.) </a:t>
            </a:r>
            <a:r>
              <a:rPr lang="de-DE" sz="700" b="0" i="0" dirty="0">
                <a:solidFill>
                  <a:srgbClr val="000000"/>
                </a:solidFill>
                <a:effectLst/>
                <a:latin typeface="Arial" panose="020B0604020202020204" pitchFamily="34" charset="0"/>
                <a:cs typeface="Arial" panose="020B0604020202020204" pitchFamily="34" charset="0"/>
              </a:rPr>
              <a:t>Bedrohung von Ökosystemen mit weltweiter Tragweite. </a:t>
            </a:r>
            <a:r>
              <a:rPr lang="de-DE" sz="7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Beispielsweise der Jetstream, ein </a:t>
            </a:r>
            <a:r>
              <a:rPr lang="de-DE" sz="700" spc="-1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Hochgeschwindigkeitswindband um die Arktis</a:t>
            </a:r>
            <a:r>
              <a:rPr lang="de-DE" sz="7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Durch die Erwärmung der Arktis hat seine Geschwindigkeit bereits abgenommen</a:t>
            </a:r>
            <a:r>
              <a:rPr lang="de-DE" sz="700" spc="-1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seine Wellenbewegungen werden größer und stauen sich. Diese blockierenden Wetterlagen können zu </a:t>
            </a:r>
            <a:r>
              <a:rPr lang="de-DE" sz="700" b="1" spc="-1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langen Hitzeperioden</a:t>
            </a:r>
            <a:r>
              <a:rPr lang="de-DE" sz="700" spc="-1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mit Trockenheit führen. Ein Beispiel dafür ist der Hitzesommer 2019 in Deutschland. Im Winter sieht die Situation völlig anders aus. Paradoxerweise kann ausgerechnet die Klimaerwärmung auf der Nordhemisphäre zu bitterkalten Wintern führen. In solchen Fällen beult sich der Jetstream aus und bringt </a:t>
            </a:r>
            <a:r>
              <a:rPr lang="de-DE" sz="700" b="1" spc="-1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klirrend kalte Polarluft nach Mitteleuropa</a:t>
            </a:r>
            <a:r>
              <a:rPr lang="de-DE" sz="700" spc="-1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Genau das erlebten wir im Februar 2021 mit einem Temperatursturz von 35 ° in 5 Tagen…..</a:t>
            </a:r>
            <a:r>
              <a:rPr lang="de-DE" sz="7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Ein anderes Kippelement ist die thermohaline Zirkulation im Atlantik, dem AMOC, zu dem auch der Golfstrom gehört. Die sich erwärmende Arktis führt bereits zur Abschwächung des AMOC; ein abrupter Abriss ist möglich mit unkalkulierbaren Folgen für Europa. Die tauenden Permafrostböden mit den riesigen Mengen gespeichertem Methan sind eine weitere tickende Zeitbombe. Eine 2019 erschienene Studie belegt, dass diese Böden bereits jetzt so stark auftauen, wie es der Weltklimarat eigentlich erst für das Jahr 2090 vorhergesagt hatte; 70 Jahre früher als erwartet</a:t>
            </a:r>
            <a:r>
              <a:rPr lang="de-DE" sz="700" dirty="0">
                <a:effectLst/>
                <a:latin typeface="Arial" panose="020B0604020202020204" pitchFamily="34" charset="0"/>
                <a:cs typeface="Arial" panose="020B0604020202020204" pitchFamily="34" charset="0"/>
              </a:rPr>
              <a:t> </a:t>
            </a:r>
            <a:r>
              <a:rPr lang="en-US" sz="700" dirty="0">
                <a:effectLst/>
                <a:latin typeface="Arial" panose="020B0604020202020204" pitchFamily="34" charset="0"/>
                <a:ea typeface="MS Mincho" panose="02020609040205080304" pitchFamily="49" charset="-128"/>
                <a:cs typeface="Arial" panose="020B0604020202020204" pitchFamily="34" charset="0"/>
              </a:rPr>
              <a:t>Farquharson, L. M., </a:t>
            </a:r>
            <a:r>
              <a:rPr lang="en-US" sz="700" dirty="0" err="1">
                <a:effectLst/>
                <a:latin typeface="Arial" panose="020B0604020202020204" pitchFamily="34" charset="0"/>
                <a:ea typeface="MS Mincho" panose="02020609040205080304" pitchFamily="49" charset="-128"/>
                <a:cs typeface="Arial" panose="020B0604020202020204" pitchFamily="34" charset="0"/>
              </a:rPr>
              <a:t>Romanovsky</a:t>
            </a:r>
            <a:r>
              <a:rPr lang="en-US" sz="700" dirty="0">
                <a:effectLst/>
                <a:latin typeface="Arial" panose="020B0604020202020204" pitchFamily="34" charset="0"/>
                <a:ea typeface="MS Mincho" panose="02020609040205080304" pitchFamily="49" charset="-128"/>
                <a:cs typeface="Arial" panose="020B0604020202020204" pitchFamily="34" charset="0"/>
              </a:rPr>
              <a:t>, V. E., Cable, W. L., Walker, D. A., </a:t>
            </a:r>
            <a:r>
              <a:rPr lang="en-US" sz="700" dirty="0" err="1">
                <a:effectLst/>
                <a:latin typeface="Arial" panose="020B0604020202020204" pitchFamily="34" charset="0"/>
                <a:ea typeface="MS Mincho" panose="02020609040205080304" pitchFamily="49" charset="-128"/>
                <a:cs typeface="Arial" panose="020B0604020202020204" pitchFamily="34" charset="0"/>
              </a:rPr>
              <a:t>Kokelj</a:t>
            </a:r>
            <a:r>
              <a:rPr lang="en-US" sz="700" dirty="0">
                <a:effectLst/>
                <a:latin typeface="Arial" panose="020B0604020202020204" pitchFamily="34" charset="0"/>
                <a:ea typeface="MS Mincho" panose="02020609040205080304" pitchFamily="49" charset="-128"/>
                <a:cs typeface="Arial" panose="020B0604020202020204" pitchFamily="34" charset="0"/>
              </a:rPr>
              <a:t>, S. V., &amp; </a:t>
            </a:r>
            <a:r>
              <a:rPr lang="en-US" sz="700" dirty="0" err="1">
                <a:effectLst/>
                <a:latin typeface="Arial" panose="020B0604020202020204" pitchFamily="34" charset="0"/>
                <a:ea typeface="MS Mincho" panose="02020609040205080304" pitchFamily="49" charset="-128"/>
                <a:cs typeface="Arial" panose="020B0604020202020204" pitchFamily="34" charset="0"/>
              </a:rPr>
              <a:t>Nicolsky</a:t>
            </a:r>
            <a:r>
              <a:rPr lang="en-US" sz="700" dirty="0">
                <a:effectLst/>
                <a:latin typeface="Arial" panose="020B0604020202020204" pitchFamily="34" charset="0"/>
                <a:ea typeface="MS Mincho" panose="02020609040205080304" pitchFamily="49" charset="-128"/>
                <a:cs typeface="Arial" panose="020B0604020202020204" pitchFamily="34" charset="0"/>
              </a:rPr>
              <a:t>, D. (2019). Climate Change Drives Widespread and Rapid </a:t>
            </a:r>
            <a:r>
              <a:rPr lang="en-US" sz="700" dirty="0" err="1">
                <a:effectLst/>
                <a:latin typeface="Arial" panose="020B0604020202020204" pitchFamily="34" charset="0"/>
                <a:ea typeface="MS Mincho" panose="02020609040205080304" pitchFamily="49" charset="-128"/>
                <a:cs typeface="Arial" panose="020B0604020202020204" pitchFamily="34" charset="0"/>
              </a:rPr>
              <a:t>Thermokarst</a:t>
            </a:r>
            <a:r>
              <a:rPr lang="en-US" sz="700" dirty="0">
                <a:effectLst/>
                <a:latin typeface="Arial" panose="020B0604020202020204" pitchFamily="34" charset="0"/>
                <a:ea typeface="MS Mincho" panose="02020609040205080304" pitchFamily="49" charset="-128"/>
                <a:cs typeface="Arial" panose="020B0604020202020204" pitchFamily="34" charset="0"/>
              </a:rPr>
              <a:t> Development in Very Cold Permafrost in the Canadian High Arctic. </a:t>
            </a:r>
            <a:r>
              <a:rPr lang="de-DE" sz="700" i="1" dirty="0" err="1">
                <a:effectLst/>
                <a:latin typeface="Arial" panose="020B0604020202020204" pitchFamily="34" charset="0"/>
                <a:ea typeface="MS Mincho" panose="02020609040205080304" pitchFamily="49" charset="-128"/>
                <a:cs typeface="Arial" panose="020B0604020202020204" pitchFamily="34" charset="0"/>
              </a:rPr>
              <a:t>Geophysical</a:t>
            </a:r>
            <a:r>
              <a:rPr lang="de-DE" sz="700" i="1" dirty="0">
                <a:effectLst/>
                <a:latin typeface="Arial" panose="020B0604020202020204" pitchFamily="34" charset="0"/>
                <a:ea typeface="MS Mincho" panose="02020609040205080304" pitchFamily="49" charset="-128"/>
                <a:cs typeface="Arial" panose="020B0604020202020204" pitchFamily="34" charset="0"/>
              </a:rPr>
              <a:t> Research Letters</a:t>
            </a:r>
            <a:r>
              <a:rPr lang="de-DE" sz="700" dirty="0">
                <a:effectLst/>
                <a:latin typeface="Arial" panose="020B0604020202020204" pitchFamily="34" charset="0"/>
                <a:ea typeface="MS Mincho" panose="02020609040205080304" pitchFamily="49" charset="-128"/>
                <a:cs typeface="Arial" panose="020B0604020202020204" pitchFamily="34" charset="0"/>
              </a:rPr>
              <a:t>. </a:t>
            </a:r>
            <a:r>
              <a:rPr lang="de-DE" sz="700" u="sng" dirty="0">
                <a:solidFill>
                  <a:srgbClr val="0000FF"/>
                </a:solidFill>
                <a:effectLst/>
                <a:latin typeface="Arial" panose="020B0604020202020204" pitchFamily="34" charset="0"/>
                <a:ea typeface="MS Mincho" panose="02020609040205080304" pitchFamily="49" charset="-128"/>
                <a:cs typeface="Arial" panose="020B0604020202020204" pitchFamily="34" charset="0"/>
                <a:hlinkClick r:id="rId3"/>
              </a:rPr>
              <a:t>https://doi.org/10.1029/2019GL082187</a:t>
            </a:r>
            <a:r>
              <a:rPr lang="de-DE" sz="700" dirty="0">
                <a:effectLst/>
                <a:latin typeface="Arial" panose="020B0604020202020204" pitchFamily="34" charset="0"/>
                <a:ea typeface="MS Mincho" panose="02020609040205080304" pitchFamily="49" charset="-128"/>
                <a:cs typeface="Arial" panose="020B0604020202020204" pitchFamily="34" charset="0"/>
              </a:rPr>
              <a:t> </a:t>
            </a:r>
          </a:p>
          <a:p>
            <a:pPr>
              <a:spcBef>
                <a:spcPts val="600"/>
              </a:spcBef>
              <a:spcAft>
                <a:spcPts val="600"/>
              </a:spcAft>
            </a:pPr>
            <a:endParaRPr lang="de-DE" sz="700" dirty="0">
              <a:effectLst/>
              <a:latin typeface="Arial" panose="020B0604020202020204" pitchFamily="34" charset="0"/>
              <a:ea typeface="MS Mincho" panose="02020609040205080304" pitchFamily="49" charset="-128"/>
              <a:cs typeface="Arial" panose="020B0604020202020204" pitchFamily="34" charset="0"/>
            </a:endParaRPr>
          </a:p>
          <a:p>
            <a:pPr marL="0" marR="0" lvl="0" indent="0" algn="l" defTabSz="914400" rtl="0" eaLnBrk="1" fontAlgn="auto" latinLnBrk="0" hangingPunct="1">
              <a:lnSpc>
                <a:spcPct val="100000"/>
              </a:lnSpc>
              <a:spcBef>
                <a:spcPts val="600"/>
              </a:spcBef>
              <a:spcAft>
                <a:spcPts val="600"/>
              </a:spcAft>
              <a:buClrTx/>
              <a:buSzTx/>
              <a:buFontTx/>
              <a:buNone/>
              <a:tabLst/>
              <a:defRPr/>
            </a:pPr>
            <a:r>
              <a:rPr lang="de-DE" sz="700" kern="100" dirty="0">
                <a:effectLst/>
                <a:latin typeface="Arial" panose="020B0604020202020204" pitchFamily="34" charset="0"/>
                <a:ea typeface="Aptos" panose="020B0004020202020204" pitchFamily="34" charset="0"/>
                <a:cs typeface="Arial" panose="020B0604020202020204" pitchFamily="34" charset="0"/>
              </a:rPr>
              <a:t>Die Forscher zeichnen ein düsteres Bild:</a:t>
            </a:r>
            <a:r>
              <a:rPr lang="de-DE" sz="700" dirty="0">
                <a:effectLst/>
                <a:latin typeface="Arial" panose="020B0604020202020204" pitchFamily="34" charset="0"/>
                <a:ea typeface="Aptos" panose="020B0004020202020204" pitchFamily="34" charset="0"/>
                <a:cs typeface="Arial" panose="020B0604020202020204" pitchFamily="34" charset="0"/>
              </a:rPr>
              <a:t> Verlust von Kippelementen hätte derart weitreichende Folgen, dass die menschliche Zivilisation in ihrer jetzigen Form bedroht wäre.</a:t>
            </a:r>
            <a:r>
              <a:rPr lang="de-DE" sz="700" dirty="0">
                <a:effectLst/>
                <a:latin typeface="Arial" panose="020B0604020202020204" pitchFamily="34" charset="0"/>
                <a:cs typeface="Arial" panose="020B0604020202020204" pitchFamily="34" charset="0"/>
              </a:rPr>
              <a:t> </a:t>
            </a:r>
            <a:r>
              <a:rPr lang="de-DE" sz="700" b="1" kern="100" spc="15" dirty="0">
                <a:solidFill>
                  <a:srgbClr val="33322F"/>
                </a:solidFill>
                <a:effectLst/>
                <a:highlight>
                  <a:srgbClr val="FFFFFF"/>
                </a:highlight>
                <a:latin typeface="Arial" panose="020B0604020202020204" pitchFamily="34" charset="0"/>
                <a:ea typeface="Aptos" panose="020B0004020202020204" pitchFamily="34" charset="0"/>
                <a:cs typeface="Arial" panose="020B0604020202020204" pitchFamily="34" charset="0"/>
              </a:rPr>
              <a:t>Die Klimawissenschaft hat 16 Kipppunkte im Klimasystem identifiziert und d</a:t>
            </a:r>
            <a:r>
              <a:rPr lang="de-DE" sz="700" kern="100" dirty="0">
                <a:effectLst/>
                <a:latin typeface="Arial" panose="020B0604020202020204" pitchFamily="34" charset="0"/>
                <a:ea typeface="Aptos" panose="020B0004020202020204" pitchFamily="34" charset="0"/>
                <a:cs typeface="Arial" panose="020B0604020202020204" pitchFamily="34" charset="0"/>
              </a:rPr>
              <a:t>urch die bisherige Klimaerwärmung drohen in fünf großen Natursystemen möglicherweise schon jetzt unumkehrbare Umwälzungen. Das geht aus dem "Global Tipping Points Report" (Kipppunkte-Bericht) hervor. „Sie laufen bereits Gefahr, bei der derzeitigen globalen Erwärmung ihren jeweiligen Kipppunkt zu überschreiten", teilte das Potsdam-Institut für Klimafolgenforschung (PIK) mit: Das grönländische und das westantarktische Eisschild, die subpolare Wirbelzirkulation im Nordatlantik, also den Jetstream, Warmwasserkorallenriffe wie das Great </a:t>
            </a:r>
            <a:r>
              <a:rPr lang="de-DE" sz="700" kern="100" dirty="0" err="1">
                <a:effectLst/>
                <a:latin typeface="Arial" panose="020B0604020202020204" pitchFamily="34" charset="0"/>
                <a:ea typeface="Aptos" panose="020B0004020202020204" pitchFamily="34" charset="0"/>
                <a:cs typeface="Arial" panose="020B0604020202020204" pitchFamily="34" charset="0"/>
              </a:rPr>
              <a:t>Barrier</a:t>
            </a:r>
            <a:r>
              <a:rPr lang="de-DE" sz="700" kern="100" dirty="0">
                <a:effectLst/>
                <a:latin typeface="Arial" panose="020B0604020202020204" pitchFamily="34" charset="0"/>
                <a:ea typeface="Aptos" panose="020B0004020202020204" pitchFamily="34" charset="0"/>
                <a:cs typeface="Arial" panose="020B0604020202020204" pitchFamily="34" charset="0"/>
              </a:rPr>
              <a:t> Riff und einige Permafrost-Gebiete. "Wenn die globale Erwärmung auf 1,5 Grad Celsius ansteigt, könnten mit borealen Wäldern, Mangroven und Seegraswiesen drei weitere Systeme in den 2030er Jahren vom Kippen bedroht sein", so das PIK.</a:t>
            </a:r>
          </a:p>
          <a:p>
            <a:pPr marL="0" marR="0" lvl="0" indent="0" algn="l" defTabSz="914400" rtl="0" eaLnBrk="1" fontAlgn="auto" latinLnBrk="0" hangingPunct="1">
              <a:lnSpc>
                <a:spcPct val="100000"/>
              </a:lnSpc>
              <a:spcBef>
                <a:spcPts val="600"/>
              </a:spcBef>
              <a:spcAft>
                <a:spcPts val="600"/>
              </a:spcAft>
              <a:buClrTx/>
              <a:buSzTx/>
              <a:buFontTx/>
              <a:buNone/>
              <a:tabLst/>
              <a:defRPr/>
            </a:pPr>
            <a:endParaRPr lang="de-DE" sz="700" kern="100" dirty="0">
              <a:effectLst/>
              <a:latin typeface="Arial" panose="020B0604020202020204" pitchFamily="34" charset="0"/>
              <a:ea typeface="Aptos" panose="020B0004020202020204" pitchFamily="34" charset="0"/>
              <a:cs typeface="Arial" panose="020B0604020202020204" pitchFamily="34" charset="0"/>
            </a:endParaRPr>
          </a:p>
          <a:p>
            <a:pPr marL="0" marR="0" lvl="0" indent="0" algn="l" defTabSz="914400" rtl="0" eaLnBrk="1" fontAlgn="auto" latinLnBrk="0" hangingPunct="1">
              <a:lnSpc>
                <a:spcPct val="100000"/>
              </a:lnSpc>
              <a:spcBef>
                <a:spcPts val="600"/>
              </a:spcBef>
              <a:spcAft>
                <a:spcPts val="600"/>
              </a:spcAft>
              <a:buClrTx/>
              <a:buSzTx/>
              <a:buFontTx/>
              <a:buNone/>
              <a:tabLst/>
              <a:defRPr/>
            </a:pPr>
            <a:r>
              <a:rPr lang="de-DE" sz="700" kern="100" dirty="0">
                <a:effectLst/>
                <a:latin typeface="Arial" panose="020B0604020202020204" pitchFamily="34" charset="0"/>
                <a:ea typeface="Aptos" panose="020B0004020202020204" pitchFamily="34" charset="0"/>
                <a:cs typeface="Arial" panose="020B0604020202020204" pitchFamily="34" charset="0"/>
              </a:rPr>
              <a:t>Die Wissenschaft kann nur zu 70% garantieren, dass diese „Großrisiken im Erdsystem“ auch wirklich 2 ° und mehr standhalten (100%ige Sicherheit versprich nicht mal das 1,5-Limit). D. h. die Überlebenschancen liegen bei 70%</a:t>
            </a:r>
          </a:p>
        </p:txBody>
      </p:sp>
      <p:sp>
        <p:nvSpPr>
          <p:cNvPr id="4" name="Foliennummernplatzhalter 3">
            <a:extLst>
              <a:ext uri="{FF2B5EF4-FFF2-40B4-BE49-F238E27FC236}">
                <a16:creationId xmlns:a16="http://schemas.microsoft.com/office/drawing/2014/main" id="{78B2A2BC-2BFC-A24C-CFDB-6F3124444BFA}"/>
              </a:ext>
            </a:extLst>
          </p:cNvPr>
          <p:cNvSpPr>
            <a:spLocks noGrp="1"/>
          </p:cNvSpPr>
          <p:nvPr>
            <p:ph type="sldNum" sz="quarter" idx="5"/>
          </p:nvPr>
        </p:nvSpPr>
        <p:spPr/>
        <p:txBody>
          <a:bodyPr/>
          <a:lstStyle/>
          <a:p>
            <a:fld id="{4919D0FE-4C17-7F46-AB29-CD4F4AA0298F}" type="slidenum">
              <a:rPr lang="de-DE" smtClean="0"/>
              <a:t>18</a:t>
            </a:fld>
            <a:endParaRPr lang="de-DE"/>
          </a:p>
        </p:txBody>
      </p:sp>
    </p:spTree>
    <p:extLst>
      <p:ext uri="{BB962C8B-B14F-4D97-AF65-F5344CB8AC3E}">
        <p14:creationId xmlns:p14="http://schemas.microsoft.com/office/powerpoint/2010/main" val="18046451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dirty="0">
                <a:solidFill>
                  <a:srgbClr val="000000"/>
                </a:solidFill>
                <a:effectLst/>
                <a:latin typeface="Arial" panose="020B0604020202020204" pitchFamily="34" charset="0"/>
                <a:ea typeface="Aptos" panose="020B0004020202020204" pitchFamily="34" charset="0"/>
              </a:rPr>
              <a:t>Jetstream, ein </a:t>
            </a:r>
            <a:r>
              <a:rPr lang="de-DE" sz="1200" spc="-10" dirty="0">
                <a:solidFill>
                  <a:srgbClr val="000000"/>
                </a:solidFill>
                <a:effectLst/>
                <a:latin typeface="Arial" panose="020B0604020202020204" pitchFamily="34" charset="0"/>
                <a:ea typeface="Aptos" panose="020B0004020202020204" pitchFamily="34" charset="0"/>
              </a:rPr>
              <a:t>Hochgeschwindigkeitswindband um die Arktis</a:t>
            </a:r>
          </a:p>
          <a:p>
            <a:r>
              <a:rPr lang="de-DE" dirty="0"/>
              <a:t>JETSTREAM</a:t>
            </a:r>
          </a:p>
          <a:p>
            <a:r>
              <a:rPr lang="de-DE" dirty="0"/>
              <a:t>Was droht da?: Dieses Bündel an Starkwinden zieht sich wellenförmig in etwa zehn Kilometern Höhe über die mittleren Breiten und schiebt dabei ständig Hoch- und Tiefdruckgebiete vor sich her. In den letzten Jahrzehnten aber</a:t>
            </a:r>
          </a:p>
          <a:p>
            <a:r>
              <a:rPr lang="de-DE" dirty="0" err="1"/>
              <a:t>schweente</a:t>
            </a:r>
            <a:r>
              <a:rPr lang="de-DE" dirty="0"/>
              <a:t> </a:t>
            </a:r>
            <a:r>
              <a:rPr lang="de-DE" dirty="0" err="1"/>
              <a:t>sien</a:t>
            </a:r>
            <a:r>
              <a:rPr lang="de-DE" dirty="0"/>
              <a:t> der </a:t>
            </a:r>
            <a:r>
              <a:rPr lang="de-DE" dirty="0" err="1"/>
              <a:t>vetstredin</a:t>
            </a:r>
            <a:r>
              <a:rPr lang="de-DE" dirty="0"/>
              <a:t> immer häufiger ab und kam ins Schlingern; passiert dies, bleiben Hoch- und Tiefdruckgebiete über einem Ort sozusagen hängen, was schwerere und langer andauernde </a:t>
            </a:r>
            <a:r>
              <a:rPr lang="de-DE" dirty="0" err="1"/>
              <a:t>hitzewellen</a:t>
            </a:r>
            <a:r>
              <a:rPr lang="de-DE" dirty="0"/>
              <a:t> oder Starkregenfälle zur Folge haben kann. Wie sehr die Veränderungen des Jetstreams mit der Erderhitzung </a:t>
            </a:r>
            <a:r>
              <a:rPr lang="de-DE" dirty="0" err="1"/>
              <a:t>zusam-menhängen</a:t>
            </a:r>
            <a:r>
              <a:rPr lang="de-DE" dirty="0"/>
              <a:t>, wird intensiv erforscht.</a:t>
            </a:r>
          </a:p>
          <a:p>
            <a:r>
              <a:rPr lang="de-DE" dirty="0"/>
              <a:t>Wann ist die Schwelle erreicht?: Noch ist unklar, ob der Jetstream überhaupt einen Kipp-punkt hat und wie er sich künftig verschieben könnte.</a:t>
            </a:r>
          </a:p>
          <a:p>
            <a:r>
              <a:rPr lang="de-DE" dirty="0"/>
              <a:t>Mit welcher Gewissheit? niedrig</a:t>
            </a:r>
          </a:p>
          <a:p>
            <a:r>
              <a:rPr lang="de-DE" dirty="0"/>
              <a:t>Was sind die Folgen?: Sie sind ebenfalls noch sehr unklar, weil infolge verschiedener Mechanismen und Wechselwirkungen im Klimasystem eine Verschiebung des Jetstreams sowohl nach Norden als auch nach Süden möglich ist.</a:t>
            </a:r>
          </a:p>
        </p:txBody>
      </p:sp>
      <p:sp>
        <p:nvSpPr>
          <p:cNvPr id="4" name="Foliennummernplatzhalter 3"/>
          <p:cNvSpPr>
            <a:spLocks noGrp="1"/>
          </p:cNvSpPr>
          <p:nvPr>
            <p:ph type="sldNum" sz="quarter" idx="5"/>
          </p:nvPr>
        </p:nvSpPr>
        <p:spPr/>
        <p:txBody>
          <a:bodyPr/>
          <a:lstStyle/>
          <a:p>
            <a:fld id="{4919D0FE-4C17-7F46-AB29-CD4F4AA0298F}" type="slidenum">
              <a:rPr lang="de-DE" smtClean="0"/>
              <a:t>19</a:t>
            </a:fld>
            <a:endParaRPr lang="de-DE"/>
          </a:p>
        </p:txBody>
      </p:sp>
    </p:spTree>
    <p:extLst>
      <p:ext uri="{BB962C8B-B14F-4D97-AF65-F5344CB8AC3E}">
        <p14:creationId xmlns:p14="http://schemas.microsoft.com/office/powerpoint/2010/main" val="2689076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800" dirty="0">
                <a:solidFill>
                  <a:srgbClr val="000000"/>
                </a:solidFill>
                <a:effectLst/>
                <a:latin typeface="Arial" panose="020B0604020202020204" pitchFamily="34" charset="0"/>
                <a:ea typeface="Aptos" panose="020B0004020202020204" pitchFamily="34" charset="0"/>
              </a:rPr>
              <a:t>Jetstream, ein </a:t>
            </a:r>
            <a:r>
              <a:rPr lang="de-DE" sz="1800" spc="-10" dirty="0">
                <a:solidFill>
                  <a:srgbClr val="000000"/>
                </a:solidFill>
                <a:effectLst/>
                <a:latin typeface="Arial" panose="020B0604020202020204" pitchFamily="34" charset="0"/>
                <a:ea typeface="Aptos" panose="020B0004020202020204" pitchFamily="34" charset="0"/>
              </a:rPr>
              <a:t>Hochgeschwindigkeitswindband um die Arktis</a:t>
            </a:r>
            <a:r>
              <a:rPr lang="de-DE" sz="1800" dirty="0">
                <a:solidFill>
                  <a:srgbClr val="000000"/>
                </a:solidFill>
                <a:effectLst/>
                <a:latin typeface="Arial" panose="020B0604020202020204" pitchFamily="34" charset="0"/>
                <a:ea typeface="Aptos" panose="020B0004020202020204" pitchFamily="34" charset="0"/>
              </a:rPr>
              <a:t>: Durch die Erwärmung der Arktis hat seine Geschwindigkeit bereits abgenommen</a:t>
            </a:r>
            <a:r>
              <a:rPr lang="de-DE" sz="1800" spc="-10" dirty="0">
                <a:solidFill>
                  <a:srgbClr val="000000"/>
                </a:solidFill>
                <a:effectLst/>
                <a:latin typeface="Arial" panose="020B0604020202020204" pitchFamily="34" charset="0"/>
                <a:ea typeface="Aptos" panose="020B0004020202020204" pitchFamily="34" charset="0"/>
              </a:rPr>
              <a:t>, seine Wellenbewegungen werden größer und stauen sich. Diese blockierenden Wetterlagen können zu </a:t>
            </a:r>
            <a:r>
              <a:rPr lang="de-DE" sz="1800" b="1" spc="-10" dirty="0">
                <a:solidFill>
                  <a:srgbClr val="000000"/>
                </a:solidFill>
                <a:effectLst/>
                <a:latin typeface="Arial" panose="020B0604020202020204" pitchFamily="34" charset="0"/>
                <a:ea typeface="Aptos" panose="020B0004020202020204" pitchFamily="34" charset="0"/>
              </a:rPr>
              <a:t>langen Hitzeperioden</a:t>
            </a:r>
            <a:r>
              <a:rPr lang="de-DE" sz="1800" spc="-10" dirty="0">
                <a:solidFill>
                  <a:srgbClr val="000000"/>
                </a:solidFill>
                <a:effectLst/>
                <a:latin typeface="Arial" panose="020B0604020202020204" pitchFamily="34" charset="0"/>
                <a:ea typeface="Aptos" panose="020B0004020202020204" pitchFamily="34" charset="0"/>
              </a:rPr>
              <a:t> mit Trockenheit führen. Ein Beispiel dafür ist der Hitzesommer 2019 in Deutschland. Im Winter sieht die Situation völlig anders aus. Paradoxerweise kann ausgerechnet die Klimaerwärmung auf der Nordhemisphäre zu bitterkalten Wintern führen. In solchen Fällen beult sich der Jetstream aus und bringt </a:t>
            </a:r>
            <a:r>
              <a:rPr lang="de-DE" sz="1800" b="1" spc="-10" dirty="0">
                <a:solidFill>
                  <a:srgbClr val="000000"/>
                </a:solidFill>
                <a:effectLst/>
                <a:latin typeface="Arial" panose="020B0604020202020204" pitchFamily="34" charset="0"/>
                <a:ea typeface="Aptos" panose="020B0004020202020204" pitchFamily="34" charset="0"/>
              </a:rPr>
              <a:t>klirrend kalte Polarluft nach Mitteleuropa</a:t>
            </a:r>
            <a:r>
              <a:rPr lang="de-DE" sz="1800" spc="-10" dirty="0">
                <a:solidFill>
                  <a:srgbClr val="000000"/>
                </a:solidFill>
                <a:effectLst/>
                <a:latin typeface="Arial" panose="020B0604020202020204" pitchFamily="34" charset="0"/>
                <a:ea typeface="Aptos" panose="020B0004020202020204" pitchFamily="34" charset="0"/>
              </a:rPr>
              <a:t>. Genau das erlebten wir im Februar 2021 mit einem Temperatursturz von 35 ° in 5 Tagen…..</a:t>
            </a:r>
            <a:endParaRPr lang="de-DE" dirty="0"/>
          </a:p>
        </p:txBody>
      </p:sp>
      <p:sp>
        <p:nvSpPr>
          <p:cNvPr id="4" name="Foliennummernplatzhalter 3"/>
          <p:cNvSpPr>
            <a:spLocks noGrp="1"/>
          </p:cNvSpPr>
          <p:nvPr>
            <p:ph type="sldNum" sz="quarter" idx="5"/>
          </p:nvPr>
        </p:nvSpPr>
        <p:spPr/>
        <p:txBody>
          <a:bodyPr/>
          <a:lstStyle/>
          <a:p>
            <a:fld id="{4919D0FE-4C17-7F46-AB29-CD4F4AA0298F}" type="slidenum">
              <a:rPr lang="de-DE" smtClean="0"/>
              <a:t>20</a:t>
            </a:fld>
            <a:endParaRPr lang="de-DE"/>
          </a:p>
        </p:txBody>
      </p:sp>
    </p:spTree>
    <p:extLst>
      <p:ext uri="{BB962C8B-B14F-4D97-AF65-F5344CB8AC3E}">
        <p14:creationId xmlns:p14="http://schemas.microsoft.com/office/powerpoint/2010/main" val="4477914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89622A-D364-7128-681C-016BAB955FA7}"/>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5AE7E81E-3006-EB89-2A49-7E54615315E4}"/>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1822B388-26D9-9C0F-8560-3D01DFC0358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7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Übersicht über die bekannten Kippsystem:</a:t>
            </a:r>
            <a:r>
              <a:rPr lang="de-DE" sz="7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Diese Grafik zeigt eine Übersicht der uns bekannten Kipppunkte als sich gegenseitig beeinflussendes System dargestellt </a:t>
            </a:r>
            <a:r>
              <a:rPr lang="de-DE" sz="700" i="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(Grafik erklären und kurz wirken lassen - nicht sofort weiterreden, sondern zuerst eine Pause) / </a:t>
            </a:r>
            <a:r>
              <a:rPr lang="de-DE" sz="700" dirty="0">
                <a:latin typeface="Arial" panose="020B0604020202020204" pitchFamily="34" charset="0"/>
                <a:cs typeface="Arial" panose="020B0604020202020204" pitchFamily="34" charset="0"/>
              </a:rPr>
              <a:t>16 Kippelemente mit drei Kategorien: 1.) Schmelzen der Eiskörper / 2.) Veränderung in der Zirkulation von Ozeanen / 3.) </a:t>
            </a:r>
            <a:r>
              <a:rPr lang="de-DE" sz="700" b="0" i="0" dirty="0">
                <a:solidFill>
                  <a:srgbClr val="000000"/>
                </a:solidFill>
                <a:effectLst/>
                <a:latin typeface="Arial" panose="020B0604020202020204" pitchFamily="34" charset="0"/>
                <a:cs typeface="Arial" panose="020B0604020202020204" pitchFamily="34" charset="0"/>
              </a:rPr>
              <a:t>Bedrohung von Ökosystemen mit weltweiter Tragweite. </a:t>
            </a:r>
            <a:r>
              <a:rPr lang="de-DE" sz="7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Beispielsweise der Jetstream, ein </a:t>
            </a:r>
            <a:r>
              <a:rPr lang="de-DE" sz="700" spc="-1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Hochgeschwindigkeitswindband um die Arktis</a:t>
            </a:r>
            <a:r>
              <a:rPr lang="de-DE" sz="7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Durch die Erwärmung der Arktis hat seine Geschwindigkeit bereits abgenommen</a:t>
            </a:r>
            <a:r>
              <a:rPr lang="de-DE" sz="700" spc="-1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seine Wellenbewegungen werden größer und stauen sich. Diese blockierenden Wetterlagen können zu </a:t>
            </a:r>
            <a:r>
              <a:rPr lang="de-DE" sz="700" b="1" spc="-1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langen Hitzeperioden</a:t>
            </a:r>
            <a:r>
              <a:rPr lang="de-DE" sz="700" spc="-1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mit Trockenheit führen. Ein Beispiel dafür ist der Hitzesommer 2019 in Deutschland. Im Winter sieht die Situation völlig anders aus. Paradoxerweise kann ausgerechnet die Klimaerwärmung auf der Nordhemisphäre zu bitterkalten Wintern führen. In solchen Fällen beult sich der Jetstream aus und bringt </a:t>
            </a:r>
            <a:r>
              <a:rPr lang="de-DE" sz="700" b="1" spc="-1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klirrend kalte Polarluft nach Mitteleuropa</a:t>
            </a:r>
            <a:r>
              <a:rPr lang="de-DE" sz="700" spc="-1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Genau das erlebten wir im Februar 2021 mit einem Temperatursturz von 35 ° in 5 Tagen…..</a:t>
            </a:r>
            <a:r>
              <a:rPr lang="de-DE" sz="7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Ein anderes Kippelement ist die thermohaline Zirkulation im Atlantik, dem AMOC, zu dem auch der Golfstrom gehört. Die sich erwärmende Arktis führt bereits zur Abschwächung des AMOC; ein abrupter Abriss ist möglich mit unkalkulierbaren Folgen für Europa. Die tauenden Permafrostböden mit den riesigen Mengen gespeichertem Methan sind eine weitere tickende Zeitbombe. Eine 2019 erschienene Studie belegt, dass diese Böden bereits jetzt so stark auftauen, wie es der Weltklimarat eigentlich erst für das Jahr 2090 vorhergesagt hatte; 70 Jahre früher als erwartet</a:t>
            </a:r>
            <a:r>
              <a:rPr lang="de-DE" sz="700" dirty="0">
                <a:effectLst/>
                <a:latin typeface="Arial" panose="020B0604020202020204" pitchFamily="34" charset="0"/>
                <a:cs typeface="Arial" panose="020B0604020202020204" pitchFamily="34" charset="0"/>
              </a:rPr>
              <a:t> </a:t>
            </a:r>
            <a:r>
              <a:rPr lang="en-US" sz="700" dirty="0">
                <a:effectLst/>
                <a:latin typeface="Arial" panose="020B0604020202020204" pitchFamily="34" charset="0"/>
                <a:ea typeface="MS Mincho" panose="02020609040205080304" pitchFamily="49" charset="-128"/>
                <a:cs typeface="Arial" panose="020B0604020202020204" pitchFamily="34" charset="0"/>
              </a:rPr>
              <a:t>Farquharson, L. M., </a:t>
            </a:r>
            <a:r>
              <a:rPr lang="en-US" sz="700" dirty="0" err="1">
                <a:effectLst/>
                <a:latin typeface="Arial" panose="020B0604020202020204" pitchFamily="34" charset="0"/>
                <a:ea typeface="MS Mincho" panose="02020609040205080304" pitchFamily="49" charset="-128"/>
                <a:cs typeface="Arial" panose="020B0604020202020204" pitchFamily="34" charset="0"/>
              </a:rPr>
              <a:t>Romanovsky</a:t>
            </a:r>
            <a:r>
              <a:rPr lang="en-US" sz="700" dirty="0">
                <a:effectLst/>
                <a:latin typeface="Arial" panose="020B0604020202020204" pitchFamily="34" charset="0"/>
                <a:ea typeface="MS Mincho" panose="02020609040205080304" pitchFamily="49" charset="-128"/>
                <a:cs typeface="Arial" panose="020B0604020202020204" pitchFamily="34" charset="0"/>
              </a:rPr>
              <a:t>, V. E., Cable, W. L., Walker, D. A., </a:t>
            </a:r>
            <a:r>
              <a:rPr lang="en-US" sz="700" dirty="0" err="1">
                <a:effectLst/>
                <a:latin typeface="Arial" panose="020B0604020202020204" pitchFamily="34" charset="0"/>
                <a:ea typeface="MS Mincho" panose="02020609040205080304" pitchFamily="49" charset="-128"/>
                <a:cs typeface="Arial" panose="020B0604020202020204" pitchFamily="34" charset="0"/>
              </a:rPr>
              <a:t>Kokelj</a:t>
            </a:r>
            <a:r>
              <a:rPr lang="en-US" sz="700" dirty="0">
                <a:effectLst/>
                <a:latin typeface="Arial" panose="020B0604020202020204" pitchFamily="34" charset="0"/>
                <a:ea typeface="MS Mincho" panose="02020609040205080304" pitchFamily="49" charset="-128"/>
                <a:cs typeface="Arial" panose="020B0604020202020204" pitchFamily="34" charset="0"/>
              </a:rPr>
              <a:t>, S. V., &amp; </a:t>
            </a:r>
            <a:r>
              <a:rPr lang="en-US" sz="700" dirty="0" err="1">
                <a:effectLst/>
                <a:latin typeface="Arial" panose="020B0604020202020204" pitchFamily="34" charset="0"/>
                <a:ea typeface="MS Mincho" panose="02020609040205080304" pitchFamily="49" charset="-128"/>
                <a:cs typeface="Arial" panose="020B0604020202020204" pitchFamily="34" charset="0"/>
              </a:rPr>
              <a:t>Nicolsky</a:t>
            </a:r>
            <a:r>
              <a:rPr lang="en-US" sz="700" dirty="0">
                <a:effectLst/>
                <a:latin typeface="Arial" panose="020B0604020202020204" pitchFamily="34" charset="0"/>
                <a:ea typeface="MS Mincho" panose="02020609040205080304" pitchFamily="49" charset="-128"/>
                <a:cs typeface="Arial" panose="020B0604020202020204" pitchFamily="34" charset="0"/>
              </a:rPr>
              <a:t>, D. (2019). Climate Change Drives Widespread and Rapid </a:t>
            </a:r>
            <a:r>
              <a:rPr lang="en-US" sz="700" dirty="0" err="1">
                <a:effectLst/>
                <a:latin typeface="Arial" panose="020B0604020202020204" pitchFamily="34" charset="0"/>
                <a:ea typeface="MS Mincho" panose="02020609040205080304" pitchFamily="49" charset="-128"/>
                <a:cs typeface="Arial" panose="020B0604020202020204" pitchFamily="34" charset="0"/>
              </a:rPr>
              <a:t>Thermokarst</a:t>
            </a:r>
            <a:r>
              <a:rPr lang="en-US" sz="700" dirty="0">
                <a:effectLst/>
                <a:latin typeface="Arial" panose="020B0604020202020204" pitchFamily="34" charset="0"/>
                <a:ea typeface="MS Mincho" panose="02020609040205080304" pitchFamily="49" charset="-128"/>
                <a:cs typeface="Arial" panose="020B0604020202020204" pitchFamily="34" charset="0"/>
              </a:rPr>
              <a:t> Development in Very Cold Permafrost in the Canadian High Arctic. </a:t>
            </a:r>
            <a:r>
              <a:rPr lang="de-DE" sz="700" i="1" dirty="0" err="1">
                <a:effectLst/>
                <a:latin typeface="Arial" panose="020B0604020202020204" pitchFamily="34" charset="0"/>
                <a:ea typeface="MS Mincho" panose="02020609040205080304" pitchFamily="49" charset="-128"/>
                <a:cs typeface="Arial" panose="020B0604020202020204" pitchFamily="34" charset="0"/>
              </a:rPr>
              <a:t>Geophysical</a:t>
            </a:r>
            <a:r>
              <a:rPr lang="de-DE" sz="700" i="1" dirty="0">
                <a:effectLst/>
                <a:latin typeface="Arial" panose="020B0604020202020204" pitchFamily="34" charset="0"/>
                <a:ea typeface="MS Mincho" panose="02020609040205080304" pitchFamily="49" charset="-128"/>
                <a:cs typeface="Arial" panose="020B0604020202020204" pitchFamily="34" charset="0"/>
              </a:rPr>
              <a:t> Research Letters</a:t>
            </a:r>
            <a:r>
              <a:rPr lang="de-DE" sz="700" dirty="0">
                <a:effectLst/>
                <a:latin typeface="Arial" panose="020B0604020202020204" pitchFamily="34" charset="0"/>
                <a:ea typeface="MS Mincho" panose="02020609040205080304" pitchFamily="49" charset="-128"/>
                <a:cs typeface="Arial" panose="020B0604020202020204" pitchFamily="34" charset="0"/>
              </a:rPr>
              <a:t>. </a:t>
            </a:r>
            <a:r>
              <a:rPr lang="de-DE" sz="700" u="sng" dirty="0">
                <a:solidFill>
                  <a:srgbClr val="0000FF"/>
                </a:solidFill>
                <a:effectLst/>
                <a:latin typeface="Arial" panose="020B0604020202020204" pitchFamily="34" charset="0"/>
                <a:ea typeface="MS Mincho" panose="02020609040205080304" pitchFamily="49" charset="-128"/>
                <a:cs typeface="Arial" panose="020B0604020202020204" pitchFamily="34" charset="0"/>
                <a:hlinkClick r:id="rId3"/>
              </a:rPr>
              <a:t>https://doi.org/10.1029/2019GL082187</a:t>
            </a:r>
            <a:r>
              <a:rPr lang="de-DE" sz="700" dirty="0">
                <a:effectLst/>
                <a:latin typeface="Arial" panose="020B0604020202020204" pitchFamily="34" charset="0"/>
                <a:ea typeface="MS Mincho" panose="02020609040205080304" pitchFamily="49" charset="-128"/>
                <a:cs typeface="Arial" panose="020B0604020202020204" pitchFamily="34" charset="0"/>
              </a:rPr>
              <a:t> </a:t>
            </a:r>
          </a:p>
          <a:p>
            <a:pPr>
              <a:spcBef>
                <a:spcPts val="600"/>
              </a:spcBef>
              <a:spcAft>
                <a:spcPts val="600"/>
              </a:spcAft>
            </a:pPr>
            <a:endParaRPr lang="de-DE" sz="700" dirty="0">
              <a:effectLst/>
              <a:latin typeface="Arial" panose="020B0604020202020204" pitchFamily="34" charset="0"/>
              <a:ea typeface="MS Mincho" panose="02020609040205080304" pitchFamily="49" charset="-128"/>
              <a:cs typeface="Arial" panose="020B0604020202020204" pitchFamily="34" charset="0"/>
            </a:endParaRPr>
          </a:p>
          <a:p>
            <a:pPr marL="0" marR="0" lvl="0" indent="0" algn="l" defTabSz="914400" rtl="0" eaLnBrk="1" fontAlgn="auto" latinLnBrk="0" hangingPunct="1">
              <a:lnSpc>
                <a:spcPct val="100000"/>
              </a:lnSpc>
              <a:spcBef>
                <a:spcPts val="600"/>
              </a:spcBef>
              <a:spcAft>
                <a:spcPts val="600"/>
              </a:spcAft>
              <a:buClrTx/>
              <a:buSzTx/>
              <a:buFontTx/>
              <a:buNone/>
              <a:tabLst/>
              <a:defRPr/>
            </a:pPr>
            <a:r>
              <a:rPr lang="de-DE" sz="700" kern="100" dirty="0">
                <a:effectLst/>
                <a:latin typeface="Arial" panose="020B0604020202020204" pitchFamily="34" charset="0"/>
                <a:ea typeface="Aptos" panose="020B0004020202020204" pitchFamily="34" charset="0"/>
                <a:cs typeface="Arial" panose="020B0604020202020204" pitchFamily="34" charset="0"/>
              </a:rPr>
              <a:t>Die Forscher zeichnen ein düsteres Bild:</a:t>
            </a:r>
            <a:r>
              <a:rPr lang="de-DE" sz="700" dirty="0">
                <a:effectLst/>
                <a:latin typeface="Arial" panose="020B0604020202020204" pitchFamily="34" charset="0"/>
                <a:ea typeface="Aptos" panose="020B0004020202020204" pitchFamily="34" charset="0"/>
                <a:cs typeface="Arial" panose="020B0604020202020204" pitchFamily="34" charset="0"/>
              </a:rPr>
              <a:t> Verlust von Kippelementen hätte derart weitreichende Folgen, dass die menschliche Zivilisation in ihrer jetzigen Form bedroht wäre.</a:t>
            </a:r>
            <a:r>
              <a:rPr lang="de-DE" sz="700" dirty="0">
                <a:effectLst/>
                <a:latin typeface="Arial" panose="020B0604020202020204" pitchFamily="34" charset="0"/>
                <a:cs typeface="Arial" panose="020B0604020202020204" pitchFamily="34" charset="0"/>
              </a:rPr>
              <a:t> </a:t>
            </a:r>
            <a:r>
              <a:rPr lang="de-DE" sz="700" b="1" kern="100" spc="15" dirty="0">
                <a:solidFill>
                  <a:srgbClr val="33322F"/>
                </a:solidFill>
                <a:effectLst/>
                <a:highlight>
                  <a:srgbClr val="FFFFFF"/>
                </a:highlight>
                <a:latin typeface="Arial" panose="020B0604020202020204" pitchFamily="34" charset="0"/>
                <a:ea typeface="Aptos" panose="020B0004020202020204" pitchFamily="34" charset="0"/>
                <a:cs typeface="Arial" panose="020B0604020202020204" pitchFamily="34" charset="0"/>
              </a:rPr>
              <a:t>Die Klimawissenschaft hat 16 Kipppunkte im Klimasystem identifiziert und d</a:t>
            </a:r>
            <a:r>
              <a:rPr lang="de-DE" sz="700" kern="100" dirty="0">
                <a:effectLst/>
                <a:latin typeface="Arial" panose="020B0604020202020204" pitchFamily="34" charset="0"/>
                <a:ea typeface="Aptos" panose="020B0004020202020204" pitchFamily="34" charset="0"/>
                <a:cs typeface="Arial" panose="020B0604020202020204" pitchFamily="34" charset="0"/>
              </a:rPr>
              <a:t>urch die bisherige Klimaerwärmung drohen in fünf großen Natursystemen möglicherweise schon jetzt unumkehrbare Umwälzungen. Das geht aus dem "Global Tipping Points Report" (Kipppunkte-Bericht) hervor. „Sie laufen bereits Gefahr, bei der derzeitigen globalen Erwärmung ihren jeweiligen Kipppunkt zu überschreiten", teilte das Potsdam-Institut für Klimafolgenforschung (PIK) mit: Das grönländische und das westantarktische Eisschild, die subpolare Wirbelzirkulation im Nordatlantik, also den Jetstream, Warmwasserkorallenriffe wie das Great </a:t>
            </a:r>
            <a:r>
              <a:rPr lang="de-DE" sz="700" kern="100" dirty="0" err="1">
                <a:effectLst/>
                <a:latin typeface="Arial" panose="020B0604020202020204" pitchFamily="34" charset="0"/>
                <a:ea typeface="Aptos" panose="020B0004020202020204" pitchFamily="34" charset="0"/>
                <a:cs typeface="Arial" panose="020B0604020202020204" pitchFamily="34" charset="0"/>
              </a:rPr>
              <a:t>Barrier</a:t>
            </a:r>
            <a:r>
              <a:rPr lang="de-DE" sz="700" kern="100" dirty="0">
                <a:effectLst/>
                <a:latin typeface="Arial" panose="020B0604020202020204" pitchFamily="34" charset="0"/>
                <a:ea typeface="Aptos" panose="020B0004020202020204" pitchFamily="34" charset="0"/>
                <a:cs typeface="Arial" panose="020B0604020202020204" pitchFamily="34" charset="0"/>
              </a:rPr>
              <a:t> Riff und einige Permafrost-Gebiete. "Wenn die globale Erwärmung auf 1,5 Grad Celsius ansteigt, könnten mit borealen Wäldern, Mangroven und Seegraswiesen drei weitere Systeme in den 2030er Jahren vom Kippen bedroht sein", so das PIK.</a:t>
            </a:r>
          </a:p>
          <a:p>
            <a:pPr marL="0" marR="0" lvl="0" indent="0" algn="l" defTabSz="914400" rtl="0" eaLnBrk="1" fontAlgn="auto" latinLnBrk="0" hangingPunct="1">
              <a:lnSpc>
                <a:spcPct val="100000"/>
              </a:lnSpc>
              <a:spcBef>
                <a:spcPts val="600"/>
              </a:spcBef>
              <a:spcAft>
                <a:spcPts val="600"/>
              </a:spcAft>
              <a:buClrTx/>
              <a:buSzTx/>
              <a:buFontTx/>
              <a:buNone/>
              <a:tabLst/>
              <a:defRPr/>
            </a:pPr>
            <a:endParaRPr lang="de-DE" sz="700" kern="100" dirty="0">
              <a:effectLst/>
              <a:latin typeface="Arial" panose="020B0604020202020204" pitchFamily="34" charset="0"/>
              <a:ea typeface="Aptos" panose="020B0004020202020204" pitchFamily="34" charset="0"/>
              <a:cs typeface="Arial" panose="020B0604020202020204" pitchFamily="34" charset="0"/>
            </a:endParaRPr>
          </a:p>
          <a:p>
            <a:pPr marL="0" marR="0" lvl="0" indent="0" algn="l" defTabSz="914400" rtl="0" eaLnBrk="1" fontAlgn="auto" latinLnBrk="0" hangingPunct="1">
              <a:lnSpc>
                <a:spcPct val="100000"/>
              </a:lnSpc>
              <a:spcBef>
                <a:spcPts val="600"/>
              </a:spcBef>
              <a:spcAft>
                <a:spcPts val="600"/>
              </a:spcAft>
              <a:buClrTx/>
              <a:buSzTx/>
              <a:buFontTx/>
              <a:buNone/>
              <a:tabLst/>
              <a:defRPr/>
            </a:pPr>
            <a:r>
              <a:rPr lang="de-DE" sz="700" kern="100" dirty="0">
                <a:effectLst/>
                <a:latin typeface="Arial" panose="020B0604020202020204" pitchFamily="34" charset="0"/>
                <a:ea typeface="Aptos" panose="020B0004020202020204" pitchFamily="34" charset="0"/>
                <a:cs typeface="Arial" panose="020B0604020202020204" pitchFamily="34" charset="0"/>
              </a:rPr>
              <a:t>Die Wissenschaft kann nur zu 70% garantieren, dass diese „Großrisiken im Erdsystem“ auch wirklich 2 ° und mehr standhalten (100%ige Sicherheit versprich nicht mal das 1,5-Limit). D. h. die Überlebenschancen liegen bei 70%</a:t>
            </a:r>
          </a:p>
        </p:txBody>
      </p:sp>
      <p:sp>
        <p:nvSpPr>
          <p:cNvPr id="4" name="Foliennummernplatzhalter 3">
            <a:extLst>
              <a:ext uri="{FF2B5EF4-FFF2-40B4-BE49-F238E27FC236}">
                <a16:creationId xmlns:a16="http://schemas.microsoft.com/office/drawing/2014/main" id="{A6FF7FE7-168E-0470-FAC3-72519AD9BA1F}"/>
              </a:ext>
            </a:extLst>
          </p:cNvPr>
          <p:cNvSpPr>
            <a:spLocks noGrp="1"/>
          </p:cNvSpPr>
          <p:nvPr>
            <p:ph type="sldNum" sz="quarter" idx="5"/>
          </p:nvPr>
        </p:nvSpPr>
        <p:spPr/>
        <p:txBody>
          <a:bodyPr/>
          <a:lstStyle/>
          <a:p>
            <a:fld id="{4919D0FE-4C17-7F46-AB29-CD4F4AA0298F}" type="slidenum">
              <a:rPr lang="de-DE" smtClean="0"/>
              <a:t>21</a:t>
            </a:fld>
            <a:endParaRPr lang="de-DE"/>
          </a:p>
        </p:txBody>
      </p:sp>
    </p:spTree>
    <p:extLst>
      <p:ext uri="{BB962C8B-B14F-4D97-AF65-F5344CB8AC3E}">
        <p14:creationId xmlns:p14="http://schemas.microsoft.com/office/powerpoint/2010/main" val="7543049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rtl="0" fontAlgn="base">
              <a:spcBef>
                <a:spcPts val="0"/>
              </a:spcBef>
              <a:spcAft>
                <a:spcPts val="0"/>
              </a:spcAft>
              <a:buFontTx/>
              <a:buNone/>
            </a:pPr>
            <a:r>
              <a:rPr lang="en-US" sz="1000" b="0" i="0" u="none" strike="noStrike" baseline="0" dirty="0">
                <a:solidFill>
                  <a:srgbClr val="000000"/>
                </a:solidFill>
                <a:effectLst/>
                <a:latin typeface="Arial" panose="020B0604020202020204" pitchFamily="34" charset="0"/>
                <a:cs typeface="Arial" panose="020B0604020202020204" pitchFamily="34" charset="0"/>
              </a:rPr>
              <a:t>[From transcript] “</a:t>
            </a:r>
            <a:r>
              <a:rPr lang="en-GB" sz="1000" kern="1200" dirty="0">
                <a:solidFill>
                  <a:schemeClr val="tx1"/>
                </a:solidFill>
                <a:effectLst/>
                <a:latin typeface="Arial" panose="020B0604020202020204" pitchFamily="34" charset="0"/>
                <a:ea typeface="+mn-ea"/>
                <a:cs typeface="Arial" panose="020B0604020202020204" pitchFamily="34" charset="0"/>
              </a:rPr>
              <a:t>The Earth’s atmosphere contains greenhouse gases: these are gases that trap heat – so when the energy from the sun reaches the surface of the Earth it tries to radiate away but it gets blocked by the action of these greenhouses gases. And the ones that are of most importance to us are carbon dioxide and methane – they’re both carbon-based gases. And the levels of carbon dioxide and methane in the atmosphere regulate to quite a high level of precision how warm the climate is. So over the aeons that the Earth has existed the atmosphere has gained and lost carbon dioxide, and </a:t>
            </a:r>
            <a:r>
              <a:rPr lang="en-GB" sz="1000" kern="1200" dirty="0" err="1">
                <a:solidFill>
                  <a:schemeClr val="tx1"/>
                </a:solidFill>
                <a:effectLst/>
                <a:latin typeface="Arial" panose="020B0604020202020204" pitchFamily="34" charset="0"/>
                <a:ea typeface="+mn-ea"/>
                <a:cs typeface="Arial" panose="020B0604020202020204" pitchFamily="34" charset="0"/>
              </a:rPr>
              <a:t>paleoclimatologists</a:t>
            </a:r>
            <a:r>
              <a:rPr lang="en-GB" sz="1000" kern="1200" dirty="0">
                <a:solidFill>
                  <a:schemeClr val="tx1"/>
                </a:solidFill>
                <a:effectLst/>
                <a:latin typeface="Arial" panose="020B0604020202020204" pitchFamily="34" charset="0"/>
                <a:ea typeface="+mn-ea"/>
                <a:cs typeface="Arial" panose="020B0604020202020204" pitchFamily="34" charset="0"/>
              </a:rPr>
              <a:t> have found that the climate has heated and cooled pretty much in sync with those changes. So it’s a very very potent regulator of the climate. And we’ve known for about 200 years or so that an increase in the level of these gases in the atmosphere will in theory – and it turns out is, actually – in theory causes warming of the Earth. And in fact the greenhouse gases are why the Earth is not currently a ball of ice. So it’s not entirely a bad thing.”</a:t>
            </a:r>
            <a:endParaRPr lang="en-US" sz="1000" b="0" i="0" u="none" strike="noStrike" dirty="0">
              <a:solidFill>
                <a:srgbClr val="000000"/>
              </a:solidFill>
              <a:effectLst/>
              <a:latin typeface="Arial" panose="020B0604020202020204" pitchFamily="34" charset="0"/>
              <a:cs typeface="Arial" panose="020B0604020202020204" pitchFamily="34" charset="0"/>
            </a:endParaRPr>
          </a:p>
          <a:p>
            <a:pPr marL="0" indent="0" rtl="0" fontAlgn="base">
              <a:buFontTx/>
              <a:buNone/>
            </a:pPr>
            <a:endParaRPr lang="en-US" sz="1000" b="0" i="0" u="none" strike="noStrike"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de-DE" sz="1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Das Klima der Erde wird geprägt durch sogenannte „Treibhausgase“ – allen voran Kohlendioxid und Methan. Sonnenenergie trifft auf die Erde und wird wieder reflektiert. Die Treibhausgase sorgen dafür, dass ein Teil dieser reflektierten Sonnenenergie nicht ins All entweicht, sondern in der Atmosphäre bleibt – wie bei einem Gewächshaus. Ohne diesen Effekt wäre die Erde -18°C kalt, ein weißer Eisplanet ohne jegliches Leben.</a:t>
            </a:r>
            <a:endParaRPr lang="de-DE" sz="1000" dirty="0">
              <a:effectLst/>
              <a:latin typeface="Arial" panose="020B0604020202020204" pitchFamily="34" charset="0"/>
              <a:ea typeface="Times New Roman" panose="02020603050405020304" pitchFamily="18" charset="0"/>
              <a:cs typeface="Arial" panose="020B0604020202020204" pitchFamily="34" charset="0"/>
            </a:endParaRPr>
          </a:p>
          <a:p>
            <a:pPr marL="0" indent="0" rtl="0" fontAlgn="base">
              <a:buFontTx/>
              <a:buNone/>
            </a:pPr>
            <a:endParaRPr lang="en-US" sz="11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AF3954D5-CCE6-5A48-AEBD-9F6C9F945DAE}" type="slidenum">
              <a:rPr lang="en-US" smtClean="0">
                <a:solidFill>
                  <a:prstClr val="black"/>
                </a:solidFill>
              </a:rPr>
              <a:pPr>
                <a:defRPr/>
              </a:pPr>
              <a:t>3</a:t>
            </a:fld>
            <a:endParaRPr lang="en-US">
              <a:solidFill>
                <a:prstClr val="black"/>
              </a:solidFill>
            </a:endParaRPr>
          </a:p>
        </p:txBody>
      </p:sp>
    </p:spTree>
    <p:extLst>
      <p:ext uri="{BB962C8B-B14F-4D97-AF65-F5344CB8AC3E}">
        <p14:creationId xmlns:p14="http://schemas.microsoft.com/office/powerpoint/2010/main" val="26933082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800" b="1" kern="100" dirty="0">
                <a:solidFill>
                  <a:srgbClr val="000000"/>
                </a:solidFill>
                <a:effectLst/>
                <a:latin typeface="Arial" panose="020B0604020202020204" pitchFamily="34" charset="0"/>
                <a:ea typeface="Aptos" panose="020B0004020202020204" pitchFamily="34" charset="0"/>
                <a:cs typeface="Times New Roman" panose="02020603050405020304" pitchFamily="18" charset="0"/>
              </a:rPr>
              <a:t>Westantarktisches Eisschild  / Antarktische </a:t>
            </a:r>
            <a:r>
              <a:rPr lang="de-DE" sz="1800" b="1" kern="100" dirty="0" err="1">
                <a:solidFill>
                  <a:srgbClr val="000000"/>
                </a:solidFill>
                <a:effectLst/>
                <a:latin typeface="Arial" panose="020B0604020202020204" pitchFamily="34" charset="0"/>
                <a:ea typeface="Aptos" panose="020B0004020202020204" pitchFamily="34" charset="0"/>
                <a:cs typeface="Times New Roman" panose="02020603050405020304" pitchFamily="18" charset="0"/>
              </a:rPr>
              <a:t>Zirkumpolarstrom</a:t>
            </a:r>
            <a:r>
              <a:rPr lang="de-DE" sz="1800" b="1" kern="100" dirty="0">
                <a:solidFill>
                  <a:srgbClr val="000000"/>
                </a:solidFill>
                <a:effectLst/>
                <a:latin typeface="Arial" panose="020B0604020202020204" pitchFamily="34" charset="0"/>
                <a:ea typeface="Aptos" panose="020B0004020202020204" pitchFamily="34" charset="0"/>
                <a:cs typeface="Times New Roman" panose="02020603050405020304" pitchFamily="18" charset="0"/>
              </a:rPr>
              <a:t> </a:t>
            </a:r>
            <a:endParaRPr lang="de-DE" sz="1800" kern="100" dirty="0">
              <a:effectLst/>
              <a:latin typeface="Aptos" panose="020B0004020202020204" pitchFamily="34" charset="0"/>
              <a:ea typeface="Aptos" panose="020B0004020202020204" pitchFamily="34" charset="0"/>
              <a:cs typeface="Times New Roman" panose="02020603050405020304" pitchFamily="18" charset="0"/>
            </a:endParaRPr>
          </a:p>
          <a:p>
            <a:r>
              <a:rPr lang="de-DE" sz="1800" kern="100" dirty="0">
                <a:solidFill>
                  <a:srgbClr val="000000"/>
                </a:solidFill>
                <a:effectLst/>
                <a:latin typeface="Arial" panose="020B0604020202020204" pitchFamily="34" charset="0"/>
                <a:ea typeface="Aptos" panose="020B0004020202020204" pitchFamily="34" charset="0"/>
                <a:cs typeface="Times New Roman" panose="02020603050405020304" pitchFamily="18" charset="0"/>
              </a:rPr>
              <a:t> </a:t>
            </a:r>
            <a:endParaRPr lang="de-DE" sz="1800" kern="100" dirty="0">
              <a:effectLst/>
              <a:latin typeface="Aptos" panose="020B0004020202020204" pitchFamily="34" charset="0"/>
              <a:ea typeface="Aptos" panose="020B0004020202020204" pitchFamily="34" charset="0"/>
              <a:cs typeface="Times New Roman" panose="02020603050405020304" pitchFamily="18" charset="0"/>
            </a:endParaRPr>
          </a:p>
          <a:p>
            <a:r>
              <a:rPr lang="de-DE" sz="1800" b="1" kern="100" dirty="0">
                <a:solidFill>
                  <a:srgbClr val="000000"/>
                </a:solidFill>
                <a:effectLst/>
                <a:latin typeface="Arial" panose="020B0604020202020204" pitchFamily="34" charset="0"/>
                <a:ea typeface="Aptos" panose="020B0004020202020204" pitchFamily="34" charset="0"/>
                <a:cs typeface="Times New Roman" panose="02020603050405020304" pitchFamily="18" charset="0"/>
              </a:rPr>
              <a:t>Die stärkste Meeresströmung der Erde wird schwächer </a:t>
            </a:r>
            <a:endParaRPr lang="de-DE" sz="1800" kern="100" dirty="0">
              <a:effectLst/>
              <a:latin typeface="Aptos" panose="020B0004020202020204" pitchFamily="34" charset="0"/>
              <a:ea typeface="Aptos" panose="020B0004020202020204" pitchFamily="34" charset="0"/>
              <a:cs typeface="Times New Roman" panose="02020603050405020304" pitchFamily="18" charset="0"/>
            </a:endParaRPr>
          </a:p>
          <a:p>
            <a:r>
              <a:rPr lang="de-DE" sz="1800" kern="100" dirty="0">
                <a:solidFill>
                  <a:srgbClr val="000000"/>
                </a:solidFill>
                <a:effectLst/>
                <a:latin typeface="Arial" panose="020B0604020202020204" pitchFamily="34" charset="0"/>
                <a:ea typeface="Aptos" panose="020B0004020202020204" pitchFamily="34" charset="0"/>
                <a:cs typeface="Times New Roman" panose="02020603050405020304" pitchFamily="18" charset="0"/>
              </a:rPr>
              <a:t>Der Antarktische </a:t>
            </a:r>
            <a:r>
              <a:rPr lang="de-DE" sz="1800" kern="100" dirty="0" err="1">
                <a:solidFill>
                  <a:srgbClr val="000000"/>
                </a:solidFill>
                <a:effectLst/>
                <a:latin typeface="Arial" panose="020B0604020202020204" pitchFamily="34" charset="0"/>
                <a:ea typeface="Aptos" panose="020B0004020202020204" pitchFamily="34" charset="0"/>
                <a:cs typeface="Times New Roman" panose="02020603050405020304" pitchFamily="18" charset="0"/>
              </a:rPr>
              <a:t>Zirkumpolarstrom</a:t>
            </a:r>
            <a:r>
              <a:rPr lang="de-DE" sz="1800" kern="100" dirty="0">
                <a:solidFill>
                  <a:srgbClr val="000000"/>
                </a:solidFill>
                <a:effectLst/>
                <a:latin typeface="Arial" panose="020B0604020202020204" pitchFamily="34" charset="0"/>
                <a:ea typeface="Aptos" panose="020B0004020202020204" pitchFamily="34" charset="0"/>
                <a:cs typeface="Times New Roman" panose="02020603050405020304" pitchFamily="18" charset="0"/>
              </a:rPr>
              <a:t> wälzt pro Sekunde mehr als 100 Millionen Kubikmeter Wasser um. Für den Fortbestand der Erde, wie wir sie kennen, ist er unverzichtbar. Doch der </a:t>
            </a:r>
            <a:endParaRPr lang="de-DE" sz="1800" kern="100" dirty="0">
              <a:effectLst/>
              <a:latin typeface="Aptos" panose="020B0004020202020204" pitchFamily="34" charset="0"/>
              <a:ea typeface="Aptos" panose="020B0004020202020204" pitchFamily="34" charset="0"/>
              <a:cs typeface="Times New Roman" panose="02020603050405020304" pitchFamily="18" charset="0"/>
            </a:endParaRPr>
          </a:p>
          <a:p>
            <a:r>
              <a:rPr lang="de-DE" sz="1800" kern="100" dirty="0">
                <a:solidFill>
                  <a:srgbClr val="000000"/>
                </a:solidFill>
                <a:effectLst/>
                <a:latin typeface="Arial" panose="020B0604020202020204" pitchFamily="34" charset="0"/>
                <a:ea typeface="Aptos" panose="020B0004020202020204" pitchFamily="34" charset="0"/>
                <a:cs typeface="Times New Roman" panose="02020603050405020304" pitchFamily="18" charset="0"/>
              </a:rPr>
              <a:t>ACC, die stärkste Meeresströmung der Welt, wird immer langsamer.</a:t>
            </a:r>
            <a:endParaRPr lang="de-DE" sz="1800" kern="100" dirty="0">
              <a:effectLst/>
              <a:latin typeface="Aptos" panose="020B0004020202020204" pitchFamily="34" charset="0"/>
              <a:ea typeface="Aptos" panose="020B0004020202020204" pitchFamily="34" charset="0"/>
              <a:cs typeface="Times New Roman" panose="02020603050405020304" pitchFamily="18" charset="0"/>
            </a:endParaRPr>
          </a:p>
          <a:p>
            <a:r>
              <a:rPr lang="de-DE" sz="1800" kern="100" dirty="0">
                <a:solidFill>
                  <a:srgbClr val="000000"/>
                </a:solidFill>
                <a:effectLst/>
                <a:latin typeface="Arial" panose="020B0604020202020204" pitchFamily="34" charset="0"/>
                <a:ea typeface="Aptos" panose="020B0004020202020204" pitchFamily="34" charset="0"/>
                <a:cs typeface="Times New Roman" panose="02020603050405020304" pitchFamily="18" charset="0"/>
              </a:rPr>
              <a:t> Er umfließt die </a:t>
            </a:r>
            <a:r>
              <a:rPr lang="de-DE" sz="1800" u="sng" kern="100" dirty="0">
                <a:solidFill>
                  <a:srgbClr val="0000FF"/>
                </a:solidFill>
                <a:effectLst/>
                <a:latin typeface="Arial" panose="020B0604020202020204" pitchFamily="34" charset="0"/>
                <a:ea typeface="Aptos" panose="020B0004020202020204" pitchFamily="34" charset="0"/>
                <a:cs typeface="Times New Roman" panose="02020603050405020304" pitchFamily="18" charset="0"/>
                <a:hlinkClick r:id="rId3"/>
              </a:rPr>
              <a:t>Antarktis</a:t>
            </a:r>
            <a:r>
              <a:rPr lang="de-DE" sz="1800" kern="100" dirty="0">
                <a:solidFill>
                  <a:srgbClr val="000000"/>
                </a:solidFill>
                <a:effectLst/>
                <a:latin typeface="Arial" panose="020B0604020202020204" pitchFamily="34" charset="0"/>
                <a:ea typeface="Aptos" panose="020B0004020202020204" pitchFamily="34" charset="0"/>
                <a:cs typeface="Times New Roman" panose="02020603050405020304" pitchFamily="18" charset="0"/>
              </a:rPr>
              <a:t> in west-östlicher Richtung in einem nahezu geschlossenen Kreis und trennt das kalte, nährstoffreiche Wasser der Antarktis von wärmeren Strömungen weiter nördlich.  </a:t>
            </a:r>
            <a:r>
              <a:rPr lang="de-DE" sz="1800" kern="100" dirty="0">
                <a:effectLst/>
                <a:latin typeface="Arial" panose="020B0604020202020204" pitchFamily="34" charset="0"/>
                <a:ea typeface="Aptos" panose="020B0004020202020204" pitchFamily="34" charset="0"/>
                <a:cs typeface="Times New Roman" panose="02020603050405020304" pitchFamily="18" charset="0"/>
              </a:rPr>
              <a:t>Die aktuelle Geschwindigkeit des ACC dürfte sich bei weiter hohen CO</a:t>
            </a:r>
            <a:r>
              <a:rPr lang="de-DE" sz="1800" kern="100" baseline="-25000" dirty="0">
                <a:solidFill>
                  <a:srgbClr val="000000"/>
                </a:solidFill>
                <a:effectLst/>
                <a:latin typeface="Cambria Math" panose="02040503050406030204" pitchFamily="18" charset="0"/>
                <a:ea typeface="Aptos" panose="020B0004020202020204" pitchFamily="34" charset="0"/>
                <a:cs typeface="Cambria Math" panose="02040503050406030204" pitchFamily="18" charset="0"/>
              </a:rPr>
              <a:t>₂</a:t>
            </a:r>
            <a:r>
              <a:rPr lang="de-DE" sz="1800" kern="100" dirty="0">
                <a:solidFill>
                  <a:srgbClr val="000000"/>
                </a:solidFill>
                <a:effectLst/>
                <a:latin typeface="Arial" panose="020B0604020202020204" pitchFamily="34" charset="0"/>
                <a:ea typeface="Aptos" panose="020B0004020202020204" pitchFamily="34" charset="0"/>
                <a:cs typeface="Times New Roman" panose="02020603050405020304" pitchFamily="18" charset="0"/>
              </a:rPr>
              <a:t>-Emissionen bis 2050 um rund 20 Prozent abschwächen, weil durch die Erhitzung unter anderem das Eis der Antarktis schmilzt und so immer mehr Süßwasser ins Meer strömt. Das verändert die Eigenschaften des Ozeans und seine Zirkulationsmuster.</a:t>
            </a:r>
            <a:endParaRPr lang="de-DE" sz="1800" kern="100" dirty="0">
              <a:effectLst/>
              <a:latin typeface="Aptos" panose="020B0004020202020204" pitchFamily="34" charset="0"/>
              <a:ea typeface="Aptos" panose="020B0004020202020204" pitchFamily="34" charset="0"/>
              <a:cs typeface="Times New Roman" panose="02020603050405020304" pitchFamily="18" charset="0"/>
            </a:endParaRPr>
          </a:p>
          <a:p>
            <a:r>
              <a:rPr lang="de-DE" sz="1800" kern="100" dirty="0">
                <a:solidFill>
                  <a:srgbClr val="000000"/>
                </a:solidFill>
                <a:effectLst/>
                <a:latin typeface="Arial" panose="020B0604020202020204" pitchFamily="34" charset="0"/>
                <a:ea typeface="Aptos" panose="020B0004020202020204" pitchFamily="34" charset="0"/>
                <a:cs typeface="Times New Roman" panose="02020603050405020304" pitchFamily="18" charset="0"/>
              </a:rPr>
              <a:t> </a:t>
            </a:r>
            <a:endParaRPr lang="de-DE" sz="1800" kern="100" dirty="0">
              <a:effectLst/>
              <a:latin typeface="Aptos" panose="020B0004020202020204" pitchFamily="34" charset="0"/>
              <a:ea typeface="Aptos" panose="020B0004020202020204" pitchFamily="34" charset="0"/>
              <a:cs typeface="Times New Roman" panose="02020603050405020304" pitchFamily="18" charset="0"/>
            </a:endParaRPr>
          </a:p>
          <a:p>
            <a:r>
              <a:rPr lang="de-DE" sz="1800" kern="100" dirty="0">
                <a:solidFill>
                  <a:srgbClr val="000000"/>
                </a:solidFill>
                <a:effectLst/>
                <a:latin typeface="Arial" panose="020B0604020202020204" pitchFamily="34" charset="0"/>
                <a:ea typeface="Aptos" panose="020B0004020202020204" pitchFamily="34" charset="0"/>
                <a:cs typeface="Times New Roman" panose="02020603050405020304" pitchFamily="18" charset="0"/>
              </a:rPr>
              <a:t>Es droht eine beschleunigte globale Erwärmung aufgrund einer Verringerung der Fähigkeit des Ozeans, als Kohlenstoffsenke zu fungieren. Bedeutet also: Die Erderwärmung macht den ACC langsamer, wodurch sich die Erde noch schneller erwärmt. Ein Teufelskreis.</a:t>
            </a:r>
            <a:endParaRPr lang="de-DE" sz="1800" kern="100" dirty="0">
              <a:effectLst/>
              <a:latin typeface="Aptos" panose="020B0004020202020204" pitchFamily="34" charset="0"/>
              <a:ea typeface="Aptos" panose="020B0004020202020204" pitchFamily="34" charset="0"/>
              <a:cs typeface="Times New Roman" panose="02020603050405020304" pitchFamily="18" charset="0"/>
            </a:endParaRPr>
          </a:p>
          <a:p>
            <a:r>
              <a:rPr lang="de-DE" sz="1800" kern="100" dirty="0">
                <a:solidFill>
                  <a:srgbClr val="000000"/>
                </a:solidFill>
                <a:effectLst/>
                <a:latin typeface="Arial" panose="020B0604020202020204" pitchFamily="34" charset="0"/>
                <a:ea typeface="Aptos" panose="020B0004020202020204" pitchFamily="34" charset="0"/>
                <a:cs typeface="Times New Roman" panose="02020603050405020304" pitchFamily="18" charset="0"/>
              </a:rPr>
              <a:t> </a:t>
            </a:r>
            <a:endParaRPr lang="de-DE" sz="1800" kern="100" dirty="0">
              <a:effectLst/>
              <a:latin typeface="Aptos" panose="020B0004020202020204" pitchFamily="34" charset="0"/>
              <a:ea typeface="Aptos" panose="020B0004020202020204" pitchFamily="34" charset="0"/>
              <a:cs typeface="Times New Roman" panose="02020603050405020304" pitchFamily="18" charset="0"/>
            </a:endParaRPr>
          </a:p>
          <a:p>
            <a:r>
              <a:rPr lang="de-DE" sz="1800" dirty="0">
                <a:solidFill>
                  <a:srgbClr val="000000"/>
                </a:solidFill>
                <a:effectLst/>
                <a:latin typeface="Arial" panose="020B0604020202020204" pitchFamily="34" charset="0"/>
                <a:ea typeface="Times New Roman" panose="02020603050405020304" pitchFamily="18" charset="0"/>
              </a:rPr>
              <a:t>Das Westantarktische Eisschild ist sehr wahrscheinlich während der sogenannten </a:t>
            </a:r>
            <a:r>
              <a:rPr lang="de-DE" sz="1800" dirty="0" err="1">
                <a:solidFill>
                  <a:srgbClr val="000000"/>
                </a:solidFill>
                <a:effectLst/>
                <a:latin typeface="Arial" panose="020B0604020202020204" pitchFamily="34" charset="0"/>
                <a:ea typeface="Times New Roman" panose="02020603050405020304" pitchFamily="18" charset="0"/>
              </a:rPr>
              <a:t>Eem</a:t>
            </a:r>
            <a:r>
              <a:rPr lang="de-DE" sz="1800" dirty="0">
                <a:solidFill>
                  <a:srgbClr val="000000"/>
                </a:solidFill>
                <a:effectLst/>
                <a:latin typeface="Arial" panose="020B0604020202020204" pitchFamily="34" charset="0"/>
                <a:ea typeface="Times New Roman" panose="02020603050405020304" pitchFamily="18" charset="0"/>
              </a:rPr>
              <a:t>-Warmzeit vor 120.000 Jahren kollabiert. Das unterstreicht die Wahrscheinlichkeit, dass es jetzt erneut geschieht. In der Tat verfolgen Glaziologen derzeit mit großer Sorge die Prozesse, die sich unter dem Schelfeis der westlichen Antarktis vollziehen. Warmes Wasser schmilzt dort </a:t>
            </a:r>
            <a:r>
              <a:rPr lang="de-DE" sz="1800" u="sng" dirty="0">
                <a:solidFill>
                  <a:srgbClr val="000000"/>
                </a:solidFill>
                <a:effectLst/>
                <a:latin typeface="Arial" panose="020B0604020202020204" pitchFamily="34" charset="0"/>
                <a:ea typeface="Times New Roman" panose="02020603050405020304" pitchFamily="18" charset="0"/>
                <a:hlinkClick r:id="rId4"/>
              </a:rPr>
              <a:t>das Eis von unten ab</a:t>
            </a:r>
            <a:r>
              <a:rPr lang="de-DE" sz="1800" dirty="0">
                <a:solidFill>
                  <a:srgbClr val="000000"/>
                </a:solidFill>
                <a:effectLst/>
                <a:latin typeface="Arial" panose="020B0604020202020204" pitchFamily="34" charset="0"/>
                <a:ea typeface="Times New Roman" panose="02020603050405020304" pitchFamily="18" charset="0"/>
              </a:rPr>
              <a:t>. Mancherorts um ein bis zwei Kilometer pro Jahr zieht sich die tief unter Wasser liegende Aufsetzlinie, entlang der das Gletschereis auf dem Fels liegt, zurück. »Historisch betrachtet ist das sehr, sehr schnell«, erklärt AWI-Geologe Klages.</a:t>
            </a:r>
            <a:endParaRPr lang="de-DE" sz="1800" dirty="0">
              <a:effectLst/>
              <a:latin typeface="Times New Roman" panose="02020603050405020304" pitchFamily="18" charset="0"/>
              <a:ea typeface="Times New Roman" panose="02020603050405020304" pitchFamily="18" charset="0"/>
            </a:endParaRPr>
          </a:p>
          <a:p>
            <a:r>
              <a:rPr lang="de-DE" sz="1800" dirty="0">
                <a:solidFill>
                  <a:srgbClr val="000000"/>
                </a:solidFill>
                <a:effectLst/>
                <a:latin typeface="Arial" panose="020B0604020202020204" pitchFamily="34" charset="0"/>
                <a:ea typeface="Times New Roman" panose="02020603050405020304" pitchFamily="18" charset="0"/>
              </a:rPr>
              <a:t>Noch versperren der </a:t>
            </a:r>
            <a:r>
              <a:rPr lang="de-DE" sz="1800" dirty="0" err="1">
                <a:solidFill>
                  <a:srgbClr val="000000"/>
                </a:solidFill>
                <a:effectLst/>
                <a:latin typeface="Arial" panose="020B0604020202020204" pitchFamily="34" charset="0"/>
                <a:ea typeface="Times New Roman" panose="02020603050405020304" pitchFamily="18" charset="0"/>
              </a:rPr>
              <a:t>Thwaites</a:t>
            </a:r>
            <a:r>
              <a:rPr lang="de-DE" sz="1800" dirty="0">
                <a:solidFill>
                  <a:srgbClr val="000000"/>
                </a:solidFill>
                <a:effectLst/>
                <a:latin typeface="Arial" panose="020B0604020202020204" pitchFamily="34" charset="0"/>
                <a:ea typeface="Times New Roman" panose="02020603050405020304" pitchFamily="18" charset="0"/>
              </a:rPr>
              <a:t>- und der Pine-Island-Gletscher den dahinter liegenden Eismassen der Westantarktis den Weg. Doch wenn diese Barriere fällt, gibt es kein Halten mehr. Dann werden die gewaltigen Eismassen der Westantarktis in den Ozean abrutschen. Sie reichen aus, den Meeresspiegel weltweit um drei bis fünf Meter ansteigen zu lassen.</a:t>
            </a:r>
            <a:endParaRPr lang="de-DE" sz="1800" dirty="0">
              <a:effectLst/>
              <a:latin typeface="Times New Roman" panose="02020603050405020304" pitchFamily="18" charset="0"/>
              <a:ea typeface="Times New Roman" panose="02020603050405020304" pitchFamily="18" charset="0"/>
            </a:endParaRPr>
          </a:p>
          <a:p>
            <a:r>
              <a:rPr lang="de-DE" sz="1800" kern="100" dirty="0">
                <a:solidFill>
                  <a:srgbClr val="000000"/>
                </a:solidFill>
                <a:effectLst/>
                <a:latin typeface="Arial" panose="020B0604020202020204" pitchFamily="34" charset="0"/>
                <a:ea typeface="Aptos" panose="020B0004020202020204" pitchFamily="34" charset="0"/>
                <a:cs typeface="Times New Roman" panose="02020603050405020304" pitchFamily="18" charset="0"/>
              </a:rPr>
              <a:t>Doch der Westantarktische Eisschild, so warnen sie in der </a:t>
            </a:r>
            <a:r>
              <a:rPr lang="de-DE" sz="1800" u="sng" kern="100" dirty="0">
                <a:solidFill>
                  <a:srgbClr val="0000FF"/>
                </a:solidFill>
                <a:effectLst/>
                <a:latin typeface="Arial" panose="020B0604020202020204" pitchFamily="34" charset="0"/>
                <a:ea typeface="Aptos" panose="020B0004020202020204" pitchFamily="34" charset="0"/>
                <a:cs typeface="Times New Roman" panose="02020603050405020304" pitchFamily="18" charset="0"/>
                <a:hlinkClick r:id="rId5"/>
              </a:rPr>
              <a:t>Wissenschaftszeitschrift »Science« </a:t>
            </a:r>
            <a:r>
              <a:rPr lang="de-DE" sz="1800" kern="100" dirty="0">
                <a:solidFill>
                  <a:srgbClr val="000000"/>
                </a:solidFill>
                <a:effectLst/>
                <a:latin typeface="Arial" panose="020B0604020202020204" pitchFamily="34" charset="0"/>
                <a:ea typeface="Aptos" panose="020B0004020202020204" pitchFamily="34" charset="0"/>
                <a:cs typeface="Times New Roman" panose="02020603050405020304" pitchFamily="18" charset="0"/>
              </a:rPr>
              <a:t>, stehe womöglich unwiderruflich vor dem Kollaps. Der Meeresspiegel werde infolgedessen um bis zu fünf Meter steigen.</a:t>
            </a:r>
            <a:endParaRPr lang="de-DE" sz="1800" kern="100" dirty="0">
              <a:effectLst/>
              <a:latin typeface="Aptos" panose="020B0004020202020204" pitchFamily="34" charset="0"/>
              <a:ea typeface="Aptos" panose="020B0004020202020204" pitchFamily="34" charset="0"/>
              <a:cs typeface="Times New Roman" panose="02020603050405020304" pitchFamily="18" charset="0"/>
            </a:endParaRPr>
          </a:p>
          <a:p>
            <a:r>
              <a:rPr lang="de-DE" sz="1800" kern="100" dirty="0">
                <a:solidFill>
                  <a:srgbClr val="000000"/>
                </a:solidFill>
                <a:effectLst/>
                <a:latin typeface="Arial" panose="020B0604020202020204" pitchFamily="34" charset="0"/>
                <a:ea typeface="Aptos" panose="020B0004020202020204" pitchFamily="34" charset="0"/>
                <a:cs typeface="Times New Roman" panose="02020603050405020304" pitchFamily="18" charset="0"/>
              </a:rPr>
              <a:t>Was dort geschieht, ist für die ganze Erde schicksalhaft: Der Weltklimarat IPCC bezeichnet die Stabilität des Westantarktischen Eisschilds als eine der großen Unbekannten im globalen Klimageschehen. </a:t>
            </a:r>
            <a:endParaRPr lang="de-DE"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de-DE" dirty="0"/>
          </a:p>
          <a:p>
            <a:r>
              <a:rPr lang="de-DE" dirty="0"/>
              <a:t>Der gigantische Eispanzer der Westantarktis sitzt auf Fels, der zu großen Teilen unter dem Meeresspiegel liegt und landeinwärts sogar noch abfallt. Ziehen sich die Gletscher über die äußere Erhebung zurück, nachfließen, unter den Eispanzer dringen und ihn aushöhlen.</a:t>
            </a:r>
          </a:p>
          <a:p>
            <a:r>
              <a:rPr lang="de-DE" dirty="0"/>
              <a:t>Und je weiter die Vorderkante des Eises, das wie ein Stöpsel wirkt, sich zurückzieht, desto schneller gleitet das dahinter-liegende Eis vom antarktischen Festland ins Meer.</a:t>
            </a:r>
          </a:p>
          <a:p>
            <a:endParaRPr lang="de-DE" dirty="0"/>
          </a:p>
          <a:p>
            <a:r>
              <a:rPr lang="de-DE" dirty="0"/>
              <a:t>Wann ist die Schwelle erreicht?: Zwischen 1 und 3 Grad Erd-erhitzung.</a:t>
            </a:r>
          </a:p>
          <a:p>
            <a:r>
              <a:rPr lang="de-DE" dirty="0"/>
              <a:t>Mit welcher Gewissheit?: hoch</a:t>
            </a:r>
          </a:p>
          <a:p>
            <a:r>
              <a:rPr lang="de-DE" dirty="0"/>
              <a:t>Was sind die Folgen?: Kollabiert der gesamte West-antarktische Eisschild und schmelzen die Eismassen, steigen die Meeresspiegel weltweit um bis zu dreieinhalb Meter. Allerdings würde sich der Prozess über mehrere Jahrhunderte oder gar Jahrtausende hinziehen.</a:t>
            </a:r>
          </a:p>
        </p:txBody>
      </p:sp>
      <p:sp>
        <p:nvSpPr>
          <p:cNvPr id="4" name="Foliennummernplatzhalter 3"/>
          <p:cNvSpPr>
            <a:spLocks noGrp="1"/>
          </p:cNvSpPr>
          <p:nvPr>
            <p:ph type="sldNum" sz="quarter" idx="5"/>
          </p:nvPr>
        </p:nvSpPr>
        <p:spPr/>
        <p:txBody>
          <a:bodyPr/>
          <a:lstStyle/>
          <a:p>
            <a:fld id="{4919D0FE-4C17-7F46-AB29-CD4F4AA0298F}" type="slidenum">
              <a:rPr lang="de-DE" smtClean="0"/>
              <a:t>22</a:t>
            </a:fld>
            <a:endParaRPr lang="de-DE"/>
          </a:p>
        </p:txBody>
      </p:sp>
    </p:spTree>
    <p:extLst>
      <p:ext uri="{BB962C8B-B14F-4D97-AF65-F5344CB8AC3E}">
        <p14:creationId xmlns:p14="http://schemas.microsoft.com/office/powerpoint/2010/main" val="7292154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b="0" i="0" kern="1200" dirty="0">
                <a:solidFill>
                  <a:schemeClr val="tx1"/>
                </a:solidFill>
                <a:effectLst/>
                <a:latin typeface="+mn-lt"/>
                <a:ea typeface="+mn-ea"/>
                <a:cs typeface="+mn-cs"/>
                <a:hlinkClick r:id="rId3"/>
              </a:rPr>
              <a:t>https://theconversation.com/completely-unexpected-antarctic-sea-ice-may-be-in-terminal-decline-due-to-rising-southern-ocean-salinity-259743</a:t>
            </a:r>
            <a:endParaRPr lang="de-DE" sz="1200" b="0" i="0" kern="1200" dirty="0">
              <a:solidFill>
                <a:schemeClr val="tx1"/>
              </a:solidFill>
              <a:effectLst/>
              <a:latin typeface="+mn-lt"/>
              <a:ea typeface="+mn-ea"/>
              <a:cs typeface="+mn-cs"/>
            </a:endParaRPr>
          </a:p>
          <a:p>
            <a:pPr fontAlgn="base"/>
            <a:r>
              <a:rPr lang="de-DE" sz="1200" b="0" i="0" u="none" strike="noStrike" kern="1200" dirty="0" err="1">
                <a:solidFill>
                  <a:schemeClr val="tx1"/>
                </a:solidFill>
                <a:effectLst/>
                <a:latin typeface="+mn-lt"/>
                <a:ea typeface="+mn-ea"/>
                <a:cs typeface="+mn-cs"/>
              </a:rPr>
              <a:t>What</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we</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found</a:t>
            </a:r>
            <a:r>
              <a:rPr lang="de-DE" sz="1200" b="0" i="0" u="none" strike="noStrike" kern="1200" dirty="0">
                <a:solidFill>
                  <a:schemeClr val="tx1"/>
                </a:solidFill>
                <a:effectLst/>
                <a:latin typeface="+mn-lt"/>
                <a:ea typeface="+mn-ea"/>
                <a:cs typeface="+mn-cs"/>
              </a:rPr>
              <a:t> was </a:t>
            </a:r>
            <a:r>
              <a:rPr lang="de-DE" sz="1200" b="0" i="0" u="none" strike="noStrike" kern="1200" dirty="0" err="1">
                <a:solidFill>
                  <a:schemeClr val="tx1"/>
                </a:solidFill>
                <a:effectLst/>
                <a:latin typeface="+mn-lt"/>
                <a:ea typeface="+mn-ea"/>
                <a:cs typeface="+mn-cs"/>
              </a:rPr>
              <a:t>astonishing</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Around</a:t>
            </a:r>
            <a:r>
              <a:rPr lang="de-DE" sz="1200" b="0" i="0" u="none" strike="noStrike" kern="1200" dirty="0">
                <a:solidFill>
                  <a:schemeClr val="tx1"/>
                </a:solidFill>
                <a:effectLst/>
                <a:latin typeface="+mn-lt"/>
                <a:ea typeface="+mn-ea"/>
                <a:cs typeface="+mn-cs"/>
              </a:rPr>
              <a:t> 2015, </a:t>
            </a:r>
            <a:r>
              <a:rPr lang="de-DE" sz="1200" b="0" i="0" u="none" strike="noStrike" kern="1200" dirty="0" err="1">
                <a:solidFill>
                  <a:schemeClr val="tx1"/>
                </a:solidFill>
                <a:effectLst/>
                <a:latin typeface="+mn-lt"/>
                <a:ea typeface="+mn-ea"/>
                <a:cs typeface="+mn-cs"/>
              </a:rPr>
              <a:t>surface</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salinity</a:t>
            </a:r>
            <a:r>
              <a:rPr lang="de-DE" sz="1200" b="0" i="0" u="none" strike="noStrike" kern="1200" dirty="0">
                <a:solidFill>
                  <a:schemeClr val="tx1"/>
                </a:solidFill>
                <a:effectLst/>
                <a:latin typeface="+mn-lt"/>
                <a:ea typeface="+mn-ea"/>
                <a:cs typeface="+mn-cs"/>
              </a:rPr>
              <a:t> in </a:t>
            </a:r>
            <a:r>
              <a:rPr lang="de-DE" sz="1200" b="0" i="0" u="none" strike="noStrike" kern="1200" dirty="0" err="1">
                <a:solidFill>
                  <a:schemeClr val="tx1"/>
                </a:solidFill>
                <a:effectLst/>
                <a:latin typeface="+mn-lt"/>
                <a:ea typeface="+mn-ea"/>
                <a:cs typeface="+mn-cs"/>
              </a:rPr>
              <a:t>the</a:t>
            </a:r>
            <a:r>
              <a:rPr lang="de-DE" sz="1200" b="0" i="0" u="none" strike="noStrike" kern="1200" dirty="0">
                <a:solidFill>
                  <a:schemeClr val="tx1"/>
                </a:solidFill>
                <a:effectLst/>
                <a:latin typeface="+mn-lt"/>
                <a:ea typeface="+mn-ea"/>
                <a:cs typeface="+mn-cs"/>
              </a:rPr>
              <a:t> Southern Ocean </a:t>
            </a:r>
            <a:r>
              <a:rPr lang="de-DE" sz="1200" b="0" i="0" u="none" strike="noStrike" kern="1200" dirty="0" err="1">
                <a:solidFill>
                  <a:schemeClr val="tx1"/>
                </a:solidFill>
                <a:effectLst/>
                <a:latin typeface="+mn-lt"/>
                <a:ea typeface="+mn-ea"/>
                <a:cs typeface="+mn-cs"/>
              </a:rPr>
              <a:t>began</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rising</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sharply</a:t>
            </a:r>
            <a:r>
              <a:rPr lang="de-DE" sz="1200" b="0" i="0" u="none" strike="noStrike" kern="1200" dirty="0">
                <a:solidFill>
                  <a:schemeClr val="tx1"/>
                </a:solidFill>
                <a:effectLst/>
                <a:latin typeface="+mn-lt"/>
                <a:ea typeface="+mn-ea"/>
                <a:cs typeface="+mn-cs"/>
              </a:rPr>
              <a:t> – just </a:t>
            </a:r>
            <a:r>
              <a:rPr lang="de-DE" sz="1200" b="0" i="0" u="none" strike="noStrike" kern="1200" dirty="0" err="1">
                <a:solidFill>
                  <a:schemeClr val="tx1"/>
                </a:solidFill>
                <a:effectLst/>
                <a:latin typeface="+mn-lt"/>
                <a:ea typeface="+mn-ea"/>
                <a:cs typeface="+mn-cs"/>
              </a:rPr>
              <a:t>as</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sea</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ice</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extent</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started</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to</a:t>
            </a:r>
            <a:r>
              <a:rPr lang="de-DE" sz="1200" b="0" i="0" u="none" strike="noStrike" kern="1200" dirty="0">
                <a:solidFill>
                  <a:schemeClr val="tx1"/>
                </a:solidFill>
                <a:effectLst/>
                <a:latin typeface="+mn-lt"/>
                <a:ea typeface="+mn-ea"/>
                <a:cs typeface="+mn-cs"/>
              </a:rPr>
              <a:t> crash. This </a:t>
            </a:r>
            <a:r>
              <a:rPr lang="de-DE" sz="1200" b="0" i="0" u="none" strike="noStrike" kern="1200" dirty="0" err="1">
                <a:solidFill>
                  <a:schemeClr val="tx1"/>
                </a:solidFill>
                <a:effectLst/>
                <a:latin typeface="+mn-lt"/>
                <a:ea typeface="+mn-ea"/>
                <a:cs typeface="+mn-cs"/>
              </a:rPr>
              <a:t>reversal</a:t>
            </a:r>
            <a:r>
              <a:rPr lang="de-DE" sz="1200" b="0" i="0" u="none" strike="noStrike" kern="1200" dirty="0">
                <a:solidFill>
                  <a:schemeClr val="tx1"/>
                </a:solidFill>
                <a:effectLst/>
                <a:latin typeface="+mn-lt"/>
                <a:ea typeface="+mn-ea"/>
                <a:cs typeface="+mn-cs"/>
              </a:rPr>
              <a:t> was </a:t>
            </a:r>
            <a:r>
              <a:rPr lang="de-DE" sz="1200" b="0" i="0" u="none" strike="noStrike" kern="1200" dirty="0" err="1">
                <a:solidFill>
                  <a:schemeClr val="tx1"/>
                </a:solidFill>
                <a:effectLst/>
                <a:latin typeface="+mn-lt"/>
                <a:ea typeface="+mn-ea"/>
                <a:cs typeface="+mn-cs"/>
              </a:rPr>
              <a:t>completely</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unexpected</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For</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decades</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the</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surface</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had</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been</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getting</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fresher</a:t>
            </a:r>
            <a:r>
              <a:rPr lang="de-DE" sz="1200" b="0" i="0" u="none" strike="noStrike" kern="1200" dirty="0">
                <a:solidFill>
                  <a:schemeClr val="tx1"/>
                </a:solidFill>
                <a:effectLst/>
                <a:latin typeface="+mn-lt"/>
                <a:ea typeface="+mn-ea"/>
                <a:cs typeface="+mn-cs"/>
              </a:rPr>
              <a:t> and </a:t>
            </a:r>
            <a:r>
              <a:rPr lang="de-DE" sz="1200" b="0" i="0" u="none" strike="noStrike" kern="1200" dirty="0" err="1">
                <a:solidFill>
                  <a:schemeClr val="tx1"/>
                </a:solidFill>
                <a:effectLst/>
                <a:latin typeface="+mn-lt"/>
                <a:ea typeface="+mn-ea"/>
                <a:cs typeface="+mn-cs"/>
              </a:rPr>
              <a:t>colder</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helping</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sea</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ice</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expand</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To</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understand</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why</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this</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matters</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it</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helps</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to</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think</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of</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the</a:t>
            </a:r>
            <a:r>
              <a:rPr lang="de-DE" sz="1200" b="0" i="0" u="none" strike="noStrike" kern="1200" dirty="0">
                <a:solidFill>
                  <a:schemeClr val="tx1"/>
                </a:solidFill>
                <a:effectLst/>
                <a:latin typeface="+mn-lt"/>
                <a:ea typeface="+mn-ea"/>
                <a:cs typeface="+mn-cs"/>
              </a:rPr>
              <a:t> Southern Ocean </a:t>
            </a:r>
            <a:r>
              <a:rPr lang="de-DE" sz="1200" b="0" i="0" u="none" strike="noStrike" kern="1200" dirty="0" err="1">
                <a:solidFill>
                  <a:schemeClr val="tx1"/>
                </a:solidFill>
                <a:effectLst/>
                <a:latin typeface="+mn-lt"/>
                <a:ea typeface="+mn-ea"/>
                <a:cs typeface="+mn-cs"/>
              </a:rPr>
              <a:t>as</a:t>
            </a:r>
            <a:r>
              <a:rPr lang="de-DE" sz="1200" b="0" i="0" u="none" strike="noStrike" kern="1200" dirty="0">
                <a:solidFill>
                  <a:schemeClr val="tx1"/>
                </a:solidFill>
                <a:effectLst/>
                <a:latin typeface="+mn-lt"/>
                <a:ea typeface="+mn-ea"/>
                <a:cs typeface="+mn-cs"/>
              </a:rPr>
              <a:t> a </a:t>
            </a:r>
            <a:r>
              <a:rPr lang="de-DE" sz="1200" b="0" i="0" u="none" strike="noStrike" kern="1200" dirty="0" err="1">
                <a:solidFill>
                  <a:schemeClr val="tx1"/>
                </a:solidFill>
                <a:effectLst/>
                <a:latin typeface="+mn-lt"/>
                <a:ea typeface="+mn-ea"/>
                <a:cs typeface="+mn-cs"/>
              </a:rPr>
              <a:t>series</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of</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layers</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Normally</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the</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cold</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fresh</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surface</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water</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sits</a:t>
            </a:r>
            <a:r>
              <a:rPr lang="de-DE" sz="1200" b="0" i="0" u="none" strike="noStrike" kern="1200" dirty="0">
                <a:solidFill>
                  <a:schemeClr val="tx1"/>
                </a:solidFill>
                <a:effectLst/>
                <a:latin typeface="+mn-lt"/>
                <a:ea typeface="+mn-ea"/>
                <a:cs typeface="+mn-cs"/>
              </a:rPr>
              <a:t> on top </a:t>
            </a:r>
            <a:r>
              <a:rPr lang="de-DE" sz="1200" b="0" i="0" u="none" strike="noStrike" kern="1200" dirty="0" err="1">
                <a:solidFill>
                  <a:schemeClr val="tx1"/>
                </a:solidFill>
                <a:effectLst/>
                <a:latin typeface="+mn-lt"/>
                <a:ea typeface="+mn-ea"/>
                <a:cs typeface="+mn-cs"/>
              </a:rPr>
              <a:t>of</a:t>
            </a:r>
            <a:r>
              <a:rPr lang="de-DE" sz="1200" b="0" i="0" u="none" strike="noStrike" kern="1200" dirty="0">
                <a:solidFill>
                  <a:schemeClr val="tx1"/>
                </a:solidFill>
                <a:effectLst/>
                <a:latin typeface="+mn-lt"/>
                <a:ea typeface="+mn-ea"/>
                <a:cs typeface="+mn-cs"/>
              </a:rPr>
              <a:t> warmer, </a:t>
            </a:r>
            <a:r>
              <a:rPr lang="de-DE" sz="1200" b="0" i="0" u="none" strike="noStrike" kern="1200" dirty="0" err="1">
                <a:solidFill>
                  <a:schemeClr val="tx1"/>
                </a:solidFill>
                <a:effectLst/>
                <a:latin typeface="+mn-lt"/>
                <a:ea typeface="+mn-ea"/>
                <a:cs typeface="+mn-cs"/>
              </a:rPr>
              <a:t>saltier</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water</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deep</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below</a:t>
            </a:r>
            <a:r>
              <a:rPr lang="de-DE" sz="1200" b="0" i="0" u="none" strike="noStrike" kern="1200" dirty="0">
                <a:solidFill>
                  <a:schemeClr val="tx1"/>
                </a:solidFill>
                <a:effectLst/>
                <a:latin typeface="+mn-lt"/>
                <a:ea typeface="+mn-ea"/>
                <a:cs typeface="+mn-cs"/>
              </a:rPr>
              <a:t>. This </a:t>
            </a:r>
            <a:r>
              <a:rPr lang="de-DE" sz="1200" b="0" i="0" u="none" strike="noStrike" kern="1200" dirty="0" err="1">
                <a:solidFill>
                  <a:schemeClr val="tx1"/>
                </a:solidFill>
                <a:effectLst/>
                <a:latin typeface="+mn-lt"/>
                <a:ea typeface="+mn-ea"/>
                <a:cs typeface="+mn-cs"/>
              </a:rPr>
              <a:t>layering</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or</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stratification</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as</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scientists</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call</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it</a:t>
            </a:r>
            <a:r>
              <a:rPr lang="de-DE" sz="1200" b="0" i="0" u="none" strike="noStrike" kern="1200" dirty="0">
                <a:solidFill>
                  <a:schemeClr val="tx1"/>
                </a:solidFill>
                <a:effectLst/>
                <a:latin typeface="+mn-lt"/>
                <a:ea typeface="+mn-ea"/>
                <a:cs typeface="+mn-cs"/>
              </a:rPr>
              <a:t>) traps </a:t>
            </a:r>
            <a:r>
              <a:rPr lang="de-DE" sz="1200" b="0" i="0" u="none" strike="noStrike" kern="1200" dirty="0" err="1">
                <a:solidFill>
                  <a:schemeClr val="tx1"/>
                </a:solidFill>
                <a:effectLst/>
                <a:latin typeface="+mn-lt"/>
                <a:ea typeface="+mn-ea"/>
                <a:cs typeface="+mn-cs"/>
              </a:rPr>
              <a:t>heat</a:t>
            </a:r>
            <a:r>
              <a:rPr lang="de-DE" sz="1200" b="0" i="0" u="none" strike="noStrike" kern="1200" dirty="0">
                <a:solidFill>
                  <a:schemeClr val="tx1"/>
                </a:solidFill>
                <a:effectLst/>
                <a:latin typeface="+mn-lt"/>
                <a:ea typeface="+mn-ea"/>
                <a:cs typeface="+mn-cs"/>
              </a:rPr>
              <a:t> in </a:t>
            </a:r>
            <a:r>
              <a:rPr lang="de-DE" sz="1200" b="0" i="0" u="none" strike="noStrike" kern="1200" dirty="0" err="1">
                <a:solidFill>
                  <a:schemeClr val="tx1"/>
                </a:solidFill>
                <a:effectLst/>
                <a:latin typeface="+mn-lt"/>
                <a:ea typeface="+mn-ea"/>
                <a:cs typeface="+mn-cs"/>
              </a:rPr>
              <a:t>the</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ocean</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depths</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keeping</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surface</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waters</a:t>
            </a:r>
            <a:r>
              <a:rPr lang="de-DE" sz="1200" b="0" i="0" u="none" strike="noStrike" kern="1200" dirty="0">
                <a:solidFill>
                  <a:schemeClr val="tx1"/>
                </a:solidFill>
                <a:effectLst/>
                <a:latin typeface="+mn-lt"/>
                <a:ea typeface="+mn-ea"/>
                <a:cs typeface="+mn-cs"/>
              </a:rPr>
              <a:t> cool and </a:t>
            </a:r>
            <a:r>
              <a:rPr lang="de-DE" sz="1200" b="0" i="0" u="none" strike="noStrike" kern="1200" dirty="0" err="1">
                <a:solidFill>
                  <a:schemeClr val="tx1"/>
                </a:solidFill>
                <a:effectLst/>
                <a:latin typeface="+mn-lt"/>
                <a:ea typeface="+mn-ea"/>
                <a:cs typeface="+mn-cs"/>
              </a:rPr>
              <a:t>helping</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sea</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ice</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to</a:t>
            </a:r>
            <a:r>
              <a:rPr lang="de-DE" sz="1200" b="0" i="0" u="none" strike="noStrike" kern="1200" dirty="0">
                <a:solidFill>
                  <a:schemeClr val="tx1"/>
                </a:solidFill>
                <a:effectLst/>
                <a:latin typeface="+mn-lt"/>
                <a:ea typeface="+mn-ea"/>
                <a:cs typeface="+mn-cs"/>
              </a:rPr>
              <a:t> form.</a:t>
            </a:r>
          </a:p>
          <a:p>
            <a:pPr fontAlgn="base"/>
            <a:r>
              <a:rPr lang="de-DE" sz="1200" b="0" i="0" u="none" strike="noStrike" kern="1200" dirty="0" err="1">
                <a:solidFill>
                  <a:schemeClr val="tx1"/>
                </a:solidFill>
                <a:effectLst/>
                <a:latin typeface="+mn-lt"/>
                <a:ea typeface="+mn-ea"/>
                <a:cs typeface="+mn-cs"/>
              </a:rPr>
              <a:t>Saltier</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water</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is</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denser</a:t>
            </a:r>
            <a:r>
              <a:rPr lang="de-DE" sz="1200" b="0" i="0" u="none" strike="noStrike" kern="1200" dirty="0">
                <a:solidFill>
                  <a:schemeClr val="tx1"/>
                </a:solidFill>
                <a:effectLst/>
                <a:latin typeface="+mn-lt"/>
                <a:ea typeface="+mn-ea"/>
                <a:cs typeface="+mn-cs"/>
              </a:rPr>
              <a:t> and </a:t>
            </a:r>
            <a:r>
              <a:rPr lang="de-DE" sz="1200" b="0" i="0" u="none" strike="noStrike" kern="1200" dirty="0" err="1">
                <a:solidFill>
                  <a:schemeClr val="tx1"/>
                </a:solidFill>
                <a:effectLst/>
                <a:latin typeface="+mn-lt"/>
                <a:ea typeface="+mn-ea"/>
                <a:cs typeface="+mn-cs"/>
              </a:rPr>
              <a:t>therefore</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heavier</a:t>
            </a:r>
            <a:r>
              <a:rPr lang="de-DE" sz="1200" b="0" i="0" u="none" strike="noStrike" kern="1200" dirty="0">
                <a:solidFill>
                  <a:schemeClr val="tx1"/>
                </a:solidFill>
                <a:effectLst/>
                <a:latin typeface="+mn-lt"/>
                <a:ea typeface="+mn-ea"/>
                <a:cs typeface="+mn-cs"/>
              </a:rPr>
              <a:t>. So, </a:t>
            </a:r>
            <a:r>
              <a:rPr lang="de-DE" sz="1200" b="0" i="0" u="none" strike="noStrike" kern="1200" dirty="0" err="1">
                <a:solidFill>
                  <a:schemeClr val="tx1"/>
                </a:solidFill>
                <a:effectLst/>
                <a:latin typeface="+mn-lt"/>
                <a:ea typeface="+mn-ea"/>
                <a:cs typeface="+mn-cs"/>
              </a:rPr>
              <a:t>when</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surface</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waters</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become</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saltier</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they</a:t>
            </a:r>
            <a:r>
              <a:rPr lang="de-DE" sz="1200" b="0" i="0" u="none" strike="noStrike" kern="1200" dirty="0">
                <a:solidFill>
                  <a:schemeClr val="tx1"/>
                </a:solidFill>
                <a:effectLst/>
                <a:latin typeface="+mn-lt"/>
                <a:ea typeface="+mn-ea"/>
                <a:cs typeface="+mn-cs"/>
              </a:rPr>
              <a:t> sink </a:t>
            </a:r>
            <a:r>
              <a:rPr lang="de-DE" sz="1200" b="0" i="0" u="none" strike="noStrike" kern="1200" dirty="0" err="1">
                <a:solidFill>
                  <a:schemeClr val="tx1"/>
                </a:solidFill>
                <a:effectLst/>
                <a:latin typeface="+mn-lt"/>
                <a:ea typeface="+mn-ea"/>
                <a:cs typeface="+mn-cs"/>
              </a:rPr>
              <a:t>more</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readily</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stirring</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the</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ocean’s</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layers</a:t>
            </a:r>
            <a:r>
              <a:rPr lang="de-DE" sz="1200" b="0" i="0" u="none" strike="noStrike" kern="1200" dirty="0">
                <a:solidFill>
                  <a:schemeClr val="tx1"/>
                </a:solidFill>
                <a:effectLst/>
                <a:latin typeface="+mn-lt"/>
                <a:ea typeface="+mn-ea"/>
                <a:cs typeface="+mn-cs"/>
              </a:rPr>
              <a:t> and </a:t>
            </a:r>
            <a:r>
              <a:rPr lang="de-DE" sz="1200" b="0" i="0" u="none" strike="noStrike" kern="1200" dirty="0" err="1">
                <a:solidFill>
                  <a:schemeClr val="tx1"/>
                </a:solidFill>
                <a:effectLst/>
                <a:latin typeface="+mn-lt"/>
                <a:ea typeface="+mn-ea"/>
                <a:cs typeface="+mn-cs"/>
              </a:rPr>
              <a:t>allowing</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heat</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from</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the</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deep</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to</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rise</a:t>
            </a:r>
            <a:r>
              <a:rPr lang="de-DE" sz="1200" b="0" i="0" u="none" strike="noStrike" kern="1200" dirty="0">
                <a:solidFill>
                  <a:schemeClr val="tx1"/>
                </a:solidFill>
                <a:effectLst/>
                <a:latin typeface="+mn-lt"/>
                <a:ea typeface="+mn-ea"/>
                <a:cs typeface="+mn-cs"/>
              </a:rPr>
              <a:t>. This </a:t>
            </a:r>
            <a:r>
              <a:rPr lang="de-DE" sz="1200" b="0" i="0" u="none" strike="noStrike" kern="1200" dirty="0" err="1">
                <a:solidFill>
                  <a:schemeClr val="tx1"/>
                </a:solidFill>
                <a:effectLst/>
                <a:latin typeface="+mn-lt"/>
                <a:ea typeface="+mn-ea"/>
                <a:cs typeface="+mn-cs"/>
              </a:rPr>
              <a:t>upward</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heat</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flux</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can</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melt</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sea</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ice</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from</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below</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even</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during</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winter</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making</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it</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harder</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for</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ice</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to</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reform</a:t>
            </a:r>
            <a:r>
              <a:rPr lang="de-DE" sz="1200" b="0" i="0" u="none" strike="noStrike" kern="1200" dirty="0">
                <a:solidFill>
                  <a:schemeClr val="tx1"/>
                </a:solidFill>
                <a:effectLst/>
                <a:latin typeface="+mn-lt"/>
                <a:ea typeface="+mn-ea"/>
                <a:cs typeface="+mn-cs"/>
              </a:rPr>
              <a:t>. This </a:t>
            </a:r>
            <a:r>
              <a:rPr lang="de-DE" sz="1200" b="0" i="0" u="none" strike="noStrike" kern="1200" dirty="0" err="1">
                <a:solidFill>
                  <a:schemeClr val="tx1"/>
                </a:solidFill>
                <a:effectLst/>
                <a:latin typeface="+mn-lt"/>
                <a:ea typeface="+mn-ea"/>
                <a:cs typeface="+mn-cs"/>
              </a:rPr>
              <a:t>vertical</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circulation</a:t>
            </a:r>
            <a:r>
              <a:rPr lang="de-DE" sz="1200" b="0" i="0" u="none" strike="noStrike" kern="1200" dirty="0">
                <a:solidFill>
                  <a:schemeClr val="tx1"/>
                </a:solidFill>
                <a:effectLst/>
                <a:latin typeface="+mn-lt"/>
                <a:ea typeface="+mn-ea"/>
                <a:cs typeface="+mn-cs"/>
              </a:rPr>
              <a:t> also </a:t>
            </a:r>
            <a:r>
              <a:rPr lang="de-DE" sz="1200" b="0" i="0" u="none" strike="noStrike" kern="1200" dirty="0" err="1">
                <a:solidFill>
                  <a:schemeClr val="tx1"/>
                </a:solidFill>
                <a:effectLst/>
                <a:latin typeface="+mn-lt"/>
                <a:ea typeface="+mn-ea"/>
                <a:cs typeface="+mn-cs"/>
              </a:rPr>
              <a:t>draws</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up</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more</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salt</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from</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deeper</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layers</a:t>
            </a:r>
            <a:r>
              <a:rPr lang="de-DE" sz="1200" b="0" i="0" u="none" strike="noStrike" kern="1200" dirty="0">
                <a:solidFill>
                  <a:schemeClr val="tx1"/>
                </a:solidFill>
                <a:effectLst/>
                <a:latin typeface="+mn-lt"/>
                <a:ea typeface="+mn-ea"/>
                <a:cs typeface="+mn-cs"/>
              </a:rPr>
              <a:t>, </a:t>
            </a:r>
            <a:r>
              <a:rPr lang="de-DE" sz="1200" b="0" i="0" u="sng" strike="noStrike" kern="1200" dirty="0">
                <a:solidFill>
                  <a:schemeClr val="tx1"/>
                </a:solidFill>
                <a:effectLst/>
                <a:latin typeface="+mn-lt"/>
                <a:ea typeface="+mn-ea"/>
                <a:cs typeface="+mn-cs"/>
                <a:hlinkClick r:id="rId4"/>
              </a:rPr>
              <a:t>reinforcing the cycle</a:t>
            </a:r>
            <a:r>
              <a:rPr lang="de-DE" sz="1200" b="0" i="0" u="none" strike="noStrike" kern="1200" dirty="0">
                <a:solidFill>
                  <a:schemeClr val="tx1"/>
                </a:solidFill>
                <a:effectLst/>
                <a:latin typeface="+mn-lt"/>
                <a:ea typeface="+mn-ea"/>
                <a:cs typeface="+mn-cs"/>
              </a:rPr>
              <a:t>.</a:t>
            </a:r>
          </a:p>
          <a:p>
            <a:pPr fontAlgn="base"/>
            <a:r>
              <a:rPr lang="de-DE" sz="1200" b="0" i="0" u="none" strike="noStrike" kern="1200" dirty="0">
                <a:solidFill>
                  <a:schemeClr val="tx1"/>
                </a:solidFill>
                <a:effectLst/>
                <a:latin typeface="+mn-lt"/>
                <a:ea typeface="+mn-ea"/>
                <a:cs typeface="+mn-cs"/>
              </a:rPr>
              <a:t>A powerful </a:t>
            </a:r>
            <a:r>
              <a:rPr lang="de-DE" sz="1200" b="0" i="0" u="none" strike="noStrike" kern="1200" dirty="0" err="1">
                <a:solidFill>
                  <a:schemeClr val="tx1"/>
                </a:solidFill>
                <a:effectLst/>
                <a:latin typeface="+mn-lt"/>
                <a:ea typeface="+mn-ea"/>
                <a:cs typeface="+mn-cs"/>
              </a:rPr>
              <a:t>feedback</a:t>
            </a:r>
            <a:r>
              <a:rPr lang="de-DE" sz="1200" b="0" i="0" u="none" strike="noStrike" kern="1200" dirty="0">
                <a:solidFill>
                  <a:schemeClr val="tx1"/>
                </a:solidFill>
                <a:effectLst/>
                <a:latin typeface="+mn-lt"/>
                <a:ea typeface="+mn-ea"/>
                <a:cs typeface="+mn-cs"/>
              </a:rPr>
              <a:t> loop </a:t>
            </a:r>
            <a:r>
              <a:rPr lang="de-DE" sz="1200" b="0" i="0" u="none" strike="noStrike" kern="1200" dirty="0" err="1">
                <a:solidFill>
                  <a:schemeClr val="tx1"/>
                </a:solidFill>
                <a:effectLst/>
                <a:latin typeface="+mn-lt"/>
                <a:ea typeface="+mn-ea"/>
                <a:cs typeface="+mn-cs"/>
              </a:rPr>
              <a:t>is</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created</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more</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salinity</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brings</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more</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heat</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to</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the</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surface</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which</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melts</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more</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ice</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which</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then</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allows</a:t>
            </a:r>
            <a:r>
              <a:rPr lang="de-DE" sz="1200" b="0" i="0" u="none" strike="noStrike" kern="1200" dirty="0">
                <a:solidFill>
                  <a:schemeClr val="tx1"/>
                </a:solidFill>
                <a:effectLst/>
                <a:latin typeface="+mn-lt"/>
                <a:ea typeface="+mn-ea"/>
                <a:cs typeface="+mn-cs"/>
              </a:rPr>
              <a:t> </a:t>
            </a:r>
            <a:r>
              <a:rPr lang="de-DE" sz="1200" b="0" i="0" u="sng" strike="noStrike" kern="1200" dirty="0">
                <a:solidFill>
                  <a:schemeClr val="tx1"/>
                </a:solidFill>
                <a:effectLst/>
                <a:latin typeface="+mn-lt"/>
                <a:ea typeface="+mn-ea"/>
                <a:cs typeface="+mn-cs"/>
                <a:hlinkClick r:id="rId5"/>
              </a:rPr>
              <a:t>more heat to be absorbed from the Sun</a:t>
            </a:r>
            <a:r>
              <a:rPr lang="de-DE" sz="1200" b="0" i="0" u="none" strike="noStrike" kern="1200" dirty="0">
                <a:solidFill>
                  <a:schemeClr val="tx1"/>
                </a:solidFill>
                <a:effectLst/>
                <a:latin typeface="+mn-lt"/>
                <a:ea typeface="+mn-ea"/>
                <a:cs typeface="+mn-cs"/>
              </a:rPr>
              <a:t>. My </a:t>
            </a:r>
            <a:r>
              <a:rPr lang="de-DE" sz="1200" b="0" i="0" u="none" strike="noStrike" kern="1200" dirty="0" err="1">
                <a:solidFill>
                  <a:schemeClr val="tx1"/>
                </a:solidFill>
                <a:effectLst/>
                <a:latin typeface="+mn-lt"/>
                <a:ea typeface="+mn-ea"/>
                <a:cs typeface="+mn-cs"/>
              </a:rPr>
              <a:t>colleagues</a:t>
            </a:r>
            <a:r>
              <a:rPr lang="de-DE" sz="1200" b="0" i="0" u="none" strike="noStrike" kern="1200" dirty="0">
                <a:solidFill>
                  <a:schemeClr val="tx1"/>
                </a:solidFill>
                <a:effectLst/>
                <a:latin typeface="+mn-lt"/>
                <a:ea typeface="+mn-ea"/>
                <a:cs typeface="+mn-cs"/>
              </a:rPr>
              <a:t> and I </a:t>
            </a:r>
            <a:r>
              <a:rPr lang="de-DE" sz="1200" b="0" i="0" u="none" strike="noStrike" kern="1200" dirty="0" err="1">
                <a:solidFill>
                  <a:schemeClr val="tx1"/>
                </a:solidFill>
                <a:effectLst/>
                <a:latin typeface="+mn-lt"/>
                <a:ea typeface="+mn-ea"/>
                <a:cs typeface="+mn-cs"/>
              </a:rPr>
              <a:t>saw</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these</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processes</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first</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hand</a:t>
            </a:r>
            <a:r>
              <a:rPr lang="de-DE" sz="1200" b="0" i="0" u="none" strike="noStrike" kern="1200" dirty="0">
                <a:solidFill>
                  <a:schemeClr val="tx1"/>
                </a:solidFill>
                <a:effectLst/>
                <a:latin typeface="+mn-lt"/>
                <a:ea typeface="+mn-ea"/>
                <a:cs typeface="+mn-cs"/>
              </a:rPr>
              <a:t> in 2016-2017 </a:t>
            </a:r>
            <a:r>
              <a:rPr lang="de-DE" sz="1200" b="0" i="0" u="none" strike="noStrike" kern="1200" dirty="0" err="1">
                <a:solidFill>
                  <a:schemeClr val="tx1"/>
                </a:solidFill>
                <a:effectLst/>
                <a:latin typeface="+mn-lt"/>
                <a:ea typeface="+mn-ea"/>
                <a:cs typeface="+mn-cs"/>
              </a:rPr>
              <a:t>with</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the</a:t>
            </a:r>
            <a:r>
              <a:rPr lang="de-DE" sz="1200" b="0" i="0" u="none" strike="noStrike" kern="1200" dirty="0">
                <a:solidFill>
                  <a:schemeClr val="tx1"/>
                </a:solidFill>
                <a:effectLst/>
                <a:latin typeface="+mn-lt"/>
                <a:ea typeface="+mn-ea"/>
                <a:cs typeface="+mn-cs"/>
              </a:rPr>
              <a:t> </a:t>
            </a:r>
            <a:r>
              <a:rPr lang="de-DE" sz="1200" b="0" i="0" u="sng" strike="noStrike" kern="1200" dirty="0">
                <a:solidFill>
                  <a:schemeClr val="tx1"/>
                </a:solidFill>
                <a:effectLst/>
                <a:latin typeface="+mn-lt"/>
                <a:ea typeface="+mn-ea"/>
                <a:cs typeface="+mn-cs"/>
                <a:hlinkClick r:id="rId6"/>
              </a:rPr>
              <a:t>return of the Maud Rise polynya</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which</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is</a:t>
            </a:r>
            <a:r>
              <a:rPr lang="de-DE" sz="1200" b="0" i="0" u="none" strike="noStrike" kern="1200" dirty="0">
                <a:solidFill>
                  <a:schemeClr val="tx1"/>
                </a:solidFill>
                <a:effectLst/>
                <a:latin typeface="+mn-lt"/>
                <a:ea typeface="+mn-ea"/>
                <a:cs typeface="+mn-cs"/>
              </a:rPr>
              <a:t> a </a:t>
            </a:r>
            <a:r>
              <a:rPr lang="de-DE" sz="1200" b="0" i="0" u="none" strike="noStrike" kern="1200" dirty="0" err="1">
                <a:solidFill>
                  <a:schemeClr val="tx1"/>
                </a:solidFill>
                <a:effectLst/>
                <a:latin typeface="+mn-lt"/>
                <a:ea typeface="+mn-ea"/>
                <a:cs typeface="+mn-cs"/>
              </a:rPr>
              <a:t>gaping</a:t>
            </a:r>
            <a:r>
              <a:rPr lang="de-DE" sz="1200" b="0" i="0" u="none" strike="noStrike" kern="1200" dirty="0">
                <a:solidFill>
                  <a:schemeClr val="tx1"/>
                </a:solidFill>
                <a:effectLst/>
                <a:latin typeface="+mn-lt"/>
                <a:ea typeface="+mn-ea"/>
                <a:cs typeface="+mn-cs"/>
              </a:rPr>
              <a:t> hole in </a:t>
            </a:r>
            <a:r>
              <a:rPr lang="de-DE" sz="1200" b="0" i="0" u="none" strike="noStrike" kern="1200" dirty="0" err="1">
                <a:solidFill>
                  <a:schemeClr val="tx1"/>
                </a:solidFill>
                <a:effectLst/>
                <a:latin typeface="+mn-lt"/>
                <a:ea typeface="+mn-ea"/>
                <a:cs typeface="+mn-cs"/>
              </a:rPr>
              <a:t>the</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sea</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ice</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that</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is</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nearly</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four</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times</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the</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size</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of</a:t>
            </a:r>
            <a:r>
              <a:rPr lang="de-DE" sz="1200" b="0" i="0" u="none" strike="noStrike" kern="1200" dirty="0">
                <a:solidFill>
                  <a:schemeClr val="tx1"/>
                </a:solidFill>
                <a:effectLst/>
                <a:latin typeface="+mn-lt"/>
                <a:ea typeface="+mn-ea"/>
                <a:cs typeface="+mn-cs"/>
              </a:rPr>
              <a:t> Wales and last </a:t>
            </a:r>
            <a:r>
              <a:rPr lang="de-DE" sz="1200" b="0" i="0" u="none" strike="noStrike" kern="1200" dirty="0" err="1">
                <a:solidFill>
                  <a:schemeClr val="tx1"/>
                </a:solidFill>
                <a:effectLst/>
                <a:latin typeface="+mn-lt"/>
                <a:ea typeface="+mn-ea"/>
                <a:cs typeface="+mn-cs"/>
              </a:rPr>
              <a:t>appeared</a:t>
            </a:r>
            <a:r>
              <a:rPr lang="de-DE" sz="1200" b="0" i="0" u="none" strike="noStrike" kern="1200" dirty="0">
                <a:solidFill>
                  <a:schemeClr val="tx1"/>
                </a:solidFill>
                <a:effectLst/>
                <a:latin typeface="+mn-lt"/>
                <a:ea typeface="+mn-ea"/>
                <a:cs typeface="+mn-cs"/>
              </a:rPr>
              <a:t> in </a:t>
            </a:r>
            <a:r>
              <a:rPr lang="de-DE" sz="1200" b="0" i="0" u="none" strike="noStrike" kern="1200" dirty="0" err="1">
                <a:solidFill>
                  <a:schemeClr val="tx1"/>
                </a:solidFill>
                <a:effectLst/>
                <a:latin typeface="+mn-lt"/>
                <a:ea typeface="+mn-ea"/>
                <a:cs typeface="+mn-cs"/>
              </a:rPr>
              <a:t>the</a:t>
            </a:r>
            <a:r>
              <a:rPr lang="de-DE" sz="1200" b="0" i="0" u="none" strike="noStrike" kern="1200">
                <a:solidFill>
                  <a:schemeClr val="tx1"/>
                </a:solidFill>
                <a:effectLst/>
                <a:latin typeface="+mn-lt"/>
                <a:ea typeface="+mn-ea"/>
                <a:cs typeface="+mn-cs"/>
              </a:rPr>
              <a:t> 1970s.</a:t>
            </a:r>
          </a:p>
          <a:p>
            <a:endParaRPr lang="de-DE" sz="1200" kern="1200">
              <a:solidFill>
                <a:schemeClr val="tx1"/>
              </a:solidFill>
              <a:effectLst/>
              <a:latin typeface="+mn-lt"/>
              <a:ea typeface="+mn-ea"/>
              <a:cs typeface="+mn-cs"/>
              <a:hlinkClick r:id="rId7"/>
            </a:endParaRPr>
          </a:p>
          <a:p>
            <a:endParaRPr lang="de-DE" sz="1200" kern="1200" dirty="0">
              <a:solidFill>
                <a:schemeClr val="tx1"/>
              </a:solidFill>
              <a:effectLst/>
              <a:latin typeface="+mn-lt"/>
              <a:ea typeface="+mn-ea"/>
              <a:cs typeface="+mn-cs"/>
              <a:hlinkClick r:id="rId7"/>
            </a:endParaRPr>
          </a:p>
          <a:p>
            <a:r>
              <a:rPr lang="de-DE" sz="1200" kern="1200" dirty="0">
                <a:solidFill>
                  <a:schemeClr val="tx1"/>
                </a:solidFill>
                <a:effectLst/>
                <a:latin typeface="+mn-lt"/>
                <a:ea typeface="+mn-ea"/>
                <a:cs typeface="+mn-cs"/>
                <a:hlinkClick r:id="rId7"/>
              </a:rPr>
              <a:t>https://www.cleanthinking.de/smoc-klimakipppunkt-2025/</a:t>
            </a:r>
            <a:endParaRPr lang="de-DE"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Anzeichen für Umbruch: Die ozeanische Zirkulation im Südpolarmeer verhält sich anders als Klimamodelle erwarten</a:t>
            </a:r>
          </a:p>
          <a:p>
            <a:r>
              <a:rPr lang="de-DE" sz="1200" kern="1200" dirty="0">
                <a:solidFill>
                  <a:schemeClr val="tx1"/>
                </a:solidFill>
                <a:effectLst/>
                <a:latin typeface="+mn-lt"/>
                <a:ea typeface="+mn-ea"/>
                <a:cs typeface="+mn-cs"/>
              </a:rPr>
              <a:t>On 6. Juli 2025  0</a:t>
            </a:r>
          </a:p>
          <a:p>
            <a:r>
              <a:rPr lang="de-DE" sz="1200" kern="1200" dirty="0">
                <a:solidFill>
                  <a:schemeClr val="tx1"/>
                </a:solidFill>
                <a:effectLst/>
                <a:latin typeface="+mn-lt"/>
                <a:ea typeface="+mn-ea"/>
                <a:cs typeface="+mn-cs"/>
              </a:rPr>
              <a:t>Satellitendaten belegen eine zunehmende Versalzung im Südlichen Ozean – entgegen den Erwartungen der Klimamodelle. Forschende vermuten eine grundlegende Veränderung der Tiefenzirkulation.</a:t>
            </a:r>
          </a:p>
          <a:p>
            <a:r>
              <a:rPr lang="de-DE" sz="1200" kern="1200" dirty="0">
                <a:solidFill>
                  <a:schemeClr val="tx1"/>
                </a:solidFill>
                <a:effectLst/>
                <a:latin typeface="+mn-lt"/>
                <a:ea typeface="+mn-ea"/>
                <a:cs typeface="+mn-cs"/>
              </a:rPr>
              <a:t>Neue Satellitendaten deuten auf eine unerwartete Veränderung der ozeanischen Zirkulation im Südpolarmeer hin. Ein europäisches Forschungsteam berichtet von einer zunehmenden Versalzung an der Oberfläche – im Widerspruch zu bisherigen Klimamodellen, die mit einem Zufluss von Schmelzwasser und damit sinkender Salinität gerechnet hatten. Die Ergebnisse legen nahe, dass sich die Tiefenzirkulation der Southern Meridional </a:t>
            </a:r>
            <a:r>
              <a:rPr lang="de-DE" sz="1200" kern="1200" dirty="0" err="1">
                <a:solidFill>
                  <a:schemeClr val="tx1"/>
                </a:solidFill>
                <a:effectLst/>
                <a:latin typeface="+mn-lt"/>
                <a:ea typeface="+mn-ea"/>
                <a:cs typeface="+mn-cs"/>
              </a:rPr>
              <a:t>Overturning</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Circulation</a:t>
            </a:r>
            <a:r>
              <a:rPr lang="de-DE" sz="1200" kern="1200" dirty="0">
                <a:solidFill>
                  <a:schemeClr val="tx1"/>
                </a:solidFill>
                <a:effectLst/>
                <a:latin typeface="+mn-lt"/>
                <a:ea typeface="+mn-ea"/>
                <a:cs typeface="+mn-cs"/>
              </a:rPr>
              <a:t> (SMOC) in einem bislang nicht beobachteten Zustand befindet – mit potenziell weitreichenden Folgen für das globale Klimasystem. Veröffentlicht wurde die Analyse in der Fachzeitschrift PNAS.</a:t>
            </a:r>
          </a:p>
          <a:p>
            <a:r>
              <a:rPr lang="de-DE" sz="1200" kern="1200" dirty="0">
                <a:solidFill>
                  <a:schemeClr val="tx1"/>
                </a:solidFill>
                <a:effectLst/>
                <a:latin typeface="+mn-lt"/>
                <a:ea typeface="+mn-ea"/>
                <a:cs typeface="+mn-cs"/>
              </a:rPr>
              <a:t>Seit Jahrzehnten ist klar: Die globale Ozeanzirkulation gehört zu den zentralen Klimaregulatoren des Planeten. Besonders die Atlantische Umwälzströmung (AMOC) wird in der Klimaforschung regelmäßig als potenzielles Kippelement diskutiert. Doch nun rückt ihr bislang wenig beachtetes Gegenstück auf der Südhalbkugel in den Fokus: die Southern Meridional </a:t>
            </a:r>
            <a:r>
              <a:rPr lang="de-DE" sz="1200" kern="1200" dirty="0" err="1">
                <a:solidFill>
                  <a:schemeClr val="tx1"/>
                </a:solidFill>
                <a:effectLst/>
                <a:latin typeface="+mn-lt"/>
                <a:ea typeface="+mn-ea"/>
                <a:cs typeface="+mn-cs"/>
              </a:rPr>
              <a:t>Overturning</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Circulation</a:t>
            </a:r>
            <a:r>
              <a:rPr lang="de-DE" sz="1200" kern="1200" dirty="0">
                <a:solidFill>
                  <a:schemeClr val="tx1"/>
                </a:solidFill>
                <a:effectLst/>
                <a:latin typeface="+mn-lt"/>
                <a:ea typeface="+mn-ea"/>
                <a:cs typeface="+mn-cs"/>
              </a:rPr>
              <a:t> (SMOC). Neue Beobachtungen deuten darauf hin, dass sich ihr Verhalten deutlich verändert hat.</a:t>
            </a:r>
          </a:p>
          <a:p>
            <a:endParaRPr lang="de-DE" dirty="0"/>
          </a:p>
          <a:p>
            <a:r>
              <a:rPr lang="de-DE" sz="1200" kern="1200" dirty="0">
                <a:solidFill>
                  <a:schemeClr val="tx1"/>
                </a:solidFill>
                <a:effectLst/>
                <a:latin typeface="+mn-lt"/>
                <a:ea typeface="+mn-ea"/>
                <a:cs typeface="+mn-cs"/>
              </a:rPr>
              <a:t>https://</a:t>
            </a:r>
            <a:r>
              <a:rPr lang="de-DE" sz="1200" kern="1200" dirty="0" err="1">
                <a:solidFill>
                  <a:schemeClr val="tx1"/>
                </a:solidFill>
                <a:effectLst/>
                <a:latin typeface="+mn-lt"/>
                <a:ea typeface="+mn-ea"/>
                <a:cs typeface="+mn-cs"/>
              </a:rPr>
              <a:t>www.bluewin.ch</a:t>
            </a:r>
            <a:r>
              <a:rPr lang="de-DE" sz="1200" kern="1200" dirty="0">
                <a:solidFill>
                  <a:schemeClr val="tx1"/>
                </a:solidFill>
                <a:effectLst/>
                <a:latin typeface="+mn-lt"/>
                <a:ea typeface="+mn-ea"/>
                <a:cs typeface="+mn-cs"/>
              </a:rPr>
              <a:t>/de/</a:t>
            </a:r>
            <a:r>
              <a:rPr lang="de-DE" sz="1200" kern="1200" dirty="0" err="1">
                <a:solidFill>
                  <a:schemeClr val="tx1"/>
                </a:solidFill>
                <a:effectLst/>
                <a:latin typeface="+mn-lt"/>
                <a:ea typeface="+mn-ea"/>
                <a:cs typeface="+mn-cs"/>
              </a:rPr>
              <a:t>news</a:t>
            </a:r>
            <a:r>
              <a:rPr lang="de-DE" sz="1200" kern="1200" dirty="0">
                <a:solidFill>
                  <a:schemeClr val="tx1"/>
                </a:solidFill>
                <a:effectLst/>
                <a:latin typeface="+mn-lt"/>
                <a:ea typeface="+mn-ea"/>
                <a:cs typeface="+mn-cs"/>
              </a:rPr>
              <a:t>/wissen-technik/tiefenstroemung-im-suedozean-dreht-sich-um-forscher-warnen-2769694.html</a:t>
            </a:r>
          </a:p>
          <a:p>
            <a:r>
              <a:rPr lang="de-DE" sz="1200" kern="1200" dirty="0">
                <a:solidFill>
                  <a:schemeClr val="tx1"/>
                </a:solidFill>
                <a:effectLst/>
                <a:latin typeface="+mn-lt"/>
                <a:ea typeface="+mn-ea"/>
                <a:cs typeface="+mn-cs"/>
              </a:rPr>
              <a:t> </a:t>
            </a:r>
          </a:p>
          <a:p>
            <a:r>
              <a:rPr lang="de-DE" sz="1200" kern="1200" dirty="0">
                <a:solidFill>
                  <a:schemeClr val="tx1"/>
                </a:solidFill>
                <a:effectLst/>
                <a:latin typeface="+mn-lt"/>
                <a:ea typeface="+mn-ea"/>
                <a:cs typeface="+mn-cs"/>
              </a:rPr>
              <a:t>Folgen für das Weltklima nicht absehbar</a:t>
            </a:r>
          </a:p>
          <a:p>
            <a:r>
              <a:rPr lang="de-DE" sz="1200" kern="1200" dirty="0">
                <a:solidFill>
                  <a:schemeClr val="tx1"/>
                </a:solidFill>
                <a:effectLst/>
                <a:latin typeface="+mn-lt"/>
                <a:ea typeface="+mn-ea"/>
                <a:cs typeface="+mn-cs"/>
              </a:rPr>
              <a:t> </a:t>
            </a:r>
          </a:p>
          <a:p>
            <a:r>
              <a:rPr lang="de-DE" sz="1200" kern="1200" dirty="0">
                <a:solidFill>
                  <a:schemeClr val="tx1"/>
                </a:solidFill>
                <a:effectLst/>
                <a:latin typeface="+mn-lt"/>
                <a:ea typeface="+mn-ea"/>
                <a:cs typeface="+mn-cs"/>
              </a:rPr>
              <a:t>Schon 2023 warnte der Wissenschaftler Qian Li vom Massachusetts Institute </a:t>
            </a:r>
            <a:r>
              <a:rPr lang="de-DE" sz="1200" kern="1200" dirty="0" err="1">
                <a:solidFill>
                  <a:schemeClr val="tx1"/>
                </a:solidFill>
                <a:effectLst/>
                <a:latin typeface="+mn-lt"/>
                <a:ea typeface="+mn-ea"/>
                <a:cs typeface="+mn-cs"/>
              </a:rPr>
              <a:t>of</a:t>
            </a:r>
            <a:r>
              <a:rPr lang="de-DE" sz="1200" kern="1200" dirty="0">
                <a:solidFill>
                  <a:schemeClr val="tx1"/>
                </a:solidFill>
                <a:effectLst/>
                <a:latin typeface="+mn-lt"/>
                <a:ea typeface="+mn-ea"/>
                <a:cs typeface="+mn-cs"/>
              </a:rPr>
              <a:t> Technology (MIT): «Die Schwächung der südlichen Umwälzpumpe würde die marine Zirkulation von Wärme, Frischwasser, Sauerstoff, Kohlenstoff und Nährstoffen tiefgreifend verändern. Die Folgen davon wären im gesamten globalen Ozean noch über Jahrhunderte hinweg zu spüren.»</a:t>
            </a:r>
          </a:p>
          <a:p>
            <a:r>
              <a:rPr lang="de-DE" sz="1200" kern="1200" dirty="0">
                <a:solidFill>
                  <a:schemeClr val="tx1"/>
                </a:solidFill>
                <a:effectLst/>
                <a:latin typeface="+mn-lt"/>
                <a:ea typeface="+mn-ea"/>
                <a:cs typeface="+mn-cs"/>
              </a:rPr>
              <a:t> </a:t>
            </a:r>
          </a:p>
          <a:p>
            <a:r>
              <a:rPr lang="de-DE" sz="1200" kern="1200" dirty="0">
                <a:solidFill>
                  <a:schemeClr val="tx1"/>
                </a:solidFill>
                <a:effectLst/>
                <a:latin typeface="+mn-lt"/>
                <a:ea typeface="+mn-ea"/>
                <a:cs typeface="+mn-cs"/>
              </a:rPr>
              <a:t>Die aktuelle NOC-Studie verweist auf alarmierende Effekte – auch für die nördliche Halbkugel. Die Umwälzströme im Südozeans spielen eine wesentliche Rolle bei der Regulierung der Wärme und des Kohlenstoffs des Planeten. Ihre Störung könnte auch Folgen für die Nordatlantische Umwälzströmung haben – und somit für das Klima in Europa und anderen Regionen. Es könnte zu einer Verdoppelung der atmosphärischen CO₂-Konzentrationen führen, indem Kohlenstoff freigesetzt wird, der seit Jahrhunderten in der Tiefsee gespeichert war. Die Folgen für das globale Klima sind derzeit noch nicht absehbar. Die Auswirkungen wären jedoch dramatisch, schreiben die an der Studie beteiligten Forschenden.</a:t>
            </a:r>
          </a:p>
          <a:p>
            <a:endParaRPr lang="de-DE" dirty="0"/>
          </a:p>
        </p:txBody>
      </p:sp>
      <p:sp>
        <p:nvSpPr>
          <p:cNvPr id="4" name="Foliennummernplatzhalter 3"/>
          <p:cNvSpPr>
            <a:spLocks noGrp="1"/>
          </p:cNvSpPr>
          <p:nvPr>
            <p:ph type="sldNum" sz="quarter" idx="5"/>
          </p:nvPr>
        </p:nvSpPr>
        <p:spPr/>
        <p:txBody>
          <a:bodyPr/>
          <a:lstStyle/>
          <a:p>
            <a:fld id="{4919D0FE-4C17-7F46-AB29-CD4F4AA0298F}" type="slidenum">
              <a:rPr lang="de-DE" smtClean="0"/>
              <a:t>23</a:t>
            </a:fld>
            <a:endParaRPr lang="de-DE"/>
          </a:p>
        </p:txBody>
      </p:sp>
    </p:spTree>
    <p:extLst>
      <p:ext uri="{BB962C8B-B14F-4D97-AF65-F5344CB8AC3E}">
        <p14:creationId xmlns:p14="http://schemas.microsoft.com/office/powerpoint/2010/main" val="485044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b="0" i="0" u="none" strike="noStrike" kern="1200" dirty="0">
                <a:solidFill>
                  <a:schemeClr val="tx1"/>
                </a:solidFill>
                <a:effectLst/>
                <a:latin typeface="+mn-lt"/>
                <a:ea typeface="+mn-ea"/>
                <a:cs typeface="+mn-cs"/>
              </a:rPr>
              <a:t>Der Public Broadcasting Service (PBS) ist eine nicht kommerzielle TV-Senderkette (Network) in den USA. PBS wurde am 3. November 1969 als Nachfolger des National Education Television (NET) gegründet, das zum Sendestart von PBS am 5. Oktober 1970 seinen Betrieb einstellte. Eigentümer des PBS sind die 348 nicht </a:t>
            </a:r>
            <a:r>
              <a:rPr lang="de-DE" sz="1200" b="0" i="0" u="none" strike="noStrike" kern="1200" dirty="0" err="1">
                <a:solidFill>
                  <a:schemeClr val="tx1"/>
                </a:solidFill>
                <a:effectLst/>
                <a:latin typeface="+mn-lt"/>
                <a:ea typeface="+mn-ea"/>
                <a:cs typeface="+mn-cs"/>
              </a:rPr>
              <a:t>kommerziel</a:t>
            </a:r>
            <a:r>
              <a:rPr lang="de-DE" sz="1200" b="0" i="0" u="none" strike="noStrike" kern="1200" dirty="0">
                <a:solidFill>
                  <a:schemeClr val="tx1"/>
                </a:solidFill>
                <a:effectLst/>
                <a:latin typeface="+mn-lt"/>
                <a:ea typeface="+mn-ea"/>
                <a:cs typeface="+mn-cs"/>
              </a:rPr>
              <a:t>… </a:t>
            </a:r>
            <a:r>
              <a:rPr lang="de-DE" sz="1200" b="0" i="0" u="none" strike="noStrike" kern="1200" dirty="0">
                <a:solidFill>
                  <a:schemeClr val="tx1"/>
                </a:solidFill>
                <a:effectLst/>
                <a:latin typeface="+mn-lt"/>
                <a:ea typeface="+mn-ea"/>
                <a:cs typeface="+mn-cs"/>
                <a:hlinkClick r:id="rId3"/>
              </a:rPr>
              <a:t>Wikipedia </a:t>
            </a:r>
            <a:endParaRPr lang="de-DE" sz="1200" b="0" i="0" u="none" strike="noStrike" kern="1200" dirty="0">
              <a:solidFill>
                <a:schemeClr val="tx1"/>
              </a:solidFill>
              <a:effectLst/>
              <a:latin typeface="+mn-lt"/>
              <a:ea typeface="+mn-ea"/>
              <a:cs typeface="+mn-cs"/>
            </a:endParaRPr>
          </a:p>
          <a:p>
            <a:br>
              <a:rPr lang="de-DE" dirty="0"/>
            </a:br>
            <a:endParaRPr lang="de-DE" dirty="0"/>
          </a:p>
        </p:txBody>
      </p:sp>
      <p:sp>
        <p:nvSpPr>
          <p:cNvPr id="4" name="Foliennummernplatzhalter 3"/>
          <p:cNvSpPr>
            <a:spLocks noGrp="1"/>
          </p:cNvSpPr>
          <p:nvPr>
            <p:ph type="sldNum" sz="quarter" idx="5"/>
          </p:nvPr>
        </p:nvSpPr>
        <p:spPr/>
        <p:txBody>
          <a:bodyPr/>
          <a:lstStyle/>
          <a:p>
            <a:fld id="{4919D0FE-4C17-7F46-AB29-CD4F4AA0298F}" type="slidenum">
              <a:rPr lang="de-DE" smtClean="0"/>
              <a:t>24</a:t>
            </a:fld>
            <a:endParaRPr lang="de-DE"/>
          </a:p>
        </p:txBody>
      </p:sp>
    </p:spTree>
    <p:extLst>
      <p:ext uri="{BB962C8B-B14F-4D97-AF65-F5344CB8AC3E}">
        <p14:creationId xmlns:p14="http://schemas.microsoft.com/office/powerpoint/2010/main" val="28542100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fontAlgn="base"/>
            <a:r>
              <a:rPr lang="de-DE" sz="1100" b="0" i="0" u="none" strike="noStrike" dirty="0">
                <a:solidFill>
                  <a:srgbClr val="000000"/>
                </a:solidFill>
                <a:effectLst/>
                <a:highlight>
                  <a:srgbClr val="FFFF00"/>
                </a:highlight>
                <a:latin typeface="inherit"/>
              </a:rPr>
              <a:t>Der Nordatlantikstrom, der das </a:t>
            </a:r>
            <a:r>
              <a:rPr lang="de-DE" sz="1100" b="0" i="0" u="none" strike="noStrike" dirty="0">
                <a:solidFill>
                  <a:srgbClr val="FFFFFF"/>
                </a:solidFill>
                <a:effectLst/>
                <a:highlight>
                  <a:srgbClr val="FFFF00"/>
                </a:highlight>
                <a:latin typeface="inherit"/>
                <a:hlinkClick r:id="rId3"/>
              </a:rPr>
              <a:t>Wetter</a:t>
            </a:r>
            <a:r>
              <a:rPr lang="de-DE" sz="1100" b="0" i="0" u="none" strike="noStrike" dirty="0">
                <a:solidFill>
                  <a:srgbClr val="000000"/>
                </a:solidFill>
                <a:effectLst/>
                <a:highlight>
                  <a:srgbClr val="FFFF00"/>
                </a:highlight>
                <a:latin typeface="inherit"/>
              </a:rPr>
              <a:t>weltweit beeinflusst, könnte laut einer neuen Studie schon ab den 2030er-Jahren zusammenbrechen. Das System spiele eine elementare Rolle im globalen Klimasystem, berichtet der US-amerikanische Fernsehsender </a:t>
            </a:r>
            <a:r>
              <a:rPr lang="de-DE" sz="1100" b="0" i="0" u="none" strike="noStrike" dirty="0">
                <a:solidFill>
                  <a:srgbClr val="FFFFFF"/>
                </a:solidFill>
                <a:effectLst/>
                <a:highlight>
                  <a:srgbClr val="FFFF00"/>
                </a:highlight>
                <a:latin typeface="inherit"/>
                <a:hlinkClick r:id="rId4"/>
              </a:rPr>
              <a:t>CNN</a:t>
            </a:r>
            <a:r>
              <a:rPr lang="de-DE" sz="1100" b="0" i="0" u="none" strike="noStrike" dirty="0">
                <a:solidFill>
                  <a:srgbClr val="000000"/>
                </a:solidFill>
                <a:effectLst/>
                <a:highlight>
                  <a:srgbClr val="FFFF00"/>
                </a:highlight>
                <a:latin typeface="inherit"/>
              </a:rPr>
              <a:t> über die Untersuchung von Wissenschaftlern der Universität Utrecht.</a:t>
            </a:r>
          </a:p>
          <a:p>
            <a:pPr algn="l" fontAlgn="base"/>
            <a:r>
              <a:rPr lang="de-DE" sz="1100" b="0" i="0" u="none" strike="noStrike" dirty="0">
                <a:solidFill>
                  <a:srgbClr val="000000"/>
                </a:solidFill>
                <a:effectLst/>
                <a:highlight>
                  <a:srgbClr val="FFFF00"/>
                </a:highlight>
                <a:latin typeface="inherit"/>
              </a:rPr>
              <a:t>Die Auswirkungen eines Zusammenbruchs des Stroms wären dramatisch, schreiben die Forscher. Nach einem Kollaps würde das arktische Eis langsam südwärts vordringen und könnte nach etwa 100 Jahren bis zur südlichen Küste Englands reichen. Dabei würde es zu starken Temperaturabfällen in Europa und Nordamerika kommen – einschließlich Teilen der </a:t>
            </a:r>
            <a:r>
              <a:rPr lang="de-DE" sz="1100" b="0" i="0" u="none" strike="noStrike" dirty="0">
                <a:solidFill>
                  <a:srgbClr val="FFFFFF"/>
                </a:solidFill>
                <a:effectLst/>
                <a:highlight>
                  <a:srgbClr val="FFFF00"/>
                </a:highlight>
                <a:latin typeface="inherit"/>
                <a:hlinkClick r:id="rId5"/>
              </a:rPr>
              <a:t>USA</a:t>
            </a:r>
            <a:r>
              <a:rPr lang="de-DE" sz="1100" b="0" i="0" u="none" strike="noStrike" dirty="0">
                <a:solidFill>
                  <a:srgbClr val="000000"/>
                </a:solidFill>
                <a:effectLst/>
                <a:highlight>
                  <a:srgbClr val="FFFF00"/>
                </a:highlight>
                <a:latin typeface="inherit"/>
              </a:rPr>
              <a:t>. Im Amazonas-Regenwald würden sich die Jahreszeiten komplett umkehren: Die aktuelle Trockenzeit würde zur Regenzeit werden und umgekehrt, heißt es im Bericht weiter.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900" b="1" kern="100" dirty="0">
              <a:effectLst/>
              <a:latin typeface="Arial" panose="020B0604020202020204" pitchFamily="34" charset="0"/>
              <a:ea typeface="Aptos" panose="020B00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900" b="1" kern="100" dirty="0">
              <a:effectLst/>
              <a:latin typeface="Arial" panose="020B0604020202020204" pitchFamily="34" charset="0"/>
              <a:ea typeface="Aptos" panose="020B00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900" b="1" kern="100" dirty="0">
                <a:effectLst/>
                <a:latin typeface="Arial" panose="020B0604020202020204" pitchFamily="34" charset="0"/>
                <a:ea typeface="Aptos" panose="020B0004020202020204" pitchFamily="34" charset="0"/>
                <a:cs typeface="Arial" panose="020B0604020202020204" pitchFamily="34" charset="0"/>
              </a:rPr>
              <a:t>AMOC</a:t>
            </a:r>
            <a:r>
              <a:rPr lang="de-DE" sz="900" kern="100" dirty="0">
                <a:effectLst/>
                <a:latin typeface="Arial" panose="020B0604020202020204" pitchFamily="34" charset="0"/>
                <a:ea typeface="Aptos" panose="020B0004020202020204" pitchFamily="34" charset="0"/>
                <a:cs typeface="Arial" panose="020B0604020202020204" pitchFamily="34" charset="0"/>
              </a:rPr>
              <a:t> Ein „Jenga-Holzklötzchen“, das grundlegend für das globale Klima und damit unserer Wetter ist, ist die Atlantische Umwälzzirkulation, auch als AMOC bekannt. </a:t>
            </a:r>
            <a:r>
              <a:rPr lang="de-DE" sz="900" kern="100" spc="15" dirty="0">
                <a:solidFill>
                  <a:srgbClr val="33322F"/>
                </a:solidFill>
                <a:effectLst/>
                <a:highlight>
                  <a:srgbClr val="FFFFFF"/>
                </a:highlight>
                <a:latin typeface="Arial" panose="020B0604020202020204" pitchFamily="34" charset="0"/>
                <a:ea typeface="Aptos" panose="020B0004020202020204" pitchFamily="34" charset="0"/>
                <a:cs typeface="Arial" panose="020B0604020202020204" pitchFamily="34" charset="0"/>
              </a:rPr>
              <a:t>Einige haben schon mal gehört, dass der Golfstrom droht zusammenzubrechen. Das ist nicht der Fall, denn er wird größtenteils von Winden angetrieben. Solange die Erde sich dreht, wird es auch den Golfstrom geben. Der Golfstrom ist allerdings Teil einer größeren Strömung, der Atlantischen Umwälzzirkulation. Die kurz AMOC (</a:t>
            </a:r>
            <a:r>
              <a:rPr lang="de-DE" sz="900" kern="100" spc="15" dirty="0" err="1">
                <a:solidFill>
                  <a:srgbClr val="33322F"/>
                </a:solidFill>
                <a:effectLst/>
                <a:highlight>
                  <a:srgbClr val="FFFFFF"/>
                </a:highlight>
                <a:latin typeface="Arial" panose="020B0604020202020204" pitchFamily="34" charset="0"/>
                <a:ea typeface="Aptos" panose="020B0004020202020204" pitchFamily="34" charset="0"/>
                <a:cs typeface="Arial" panose="020B0604020202020204" pitchFamily="34" charset="0"/>
              </a:rPr>
              <a:t>Atlantic</a:t>
            </a:r>
            <a:r>
              <a:rPr lang="de-DE" sz="900" kern="100" spc="15" dirty="0">
                <a:solidFill>
                  <a:srgbClr val="33322F"/>
                </a:solidFill>
                <a:effectLst/>
                <a:highlight>
                  <a:srgbClr val="FFFFFF"/>
                </a:highlight>
                <a:latin typeface="Arial" panose="020B0604020202020204" pitchFamily="34" charset="0"/>
                <a:ea typeface="Aptos" panose="020B0004020202020204" pitchFamily="34" charset="0"/>
                <a:cs typeface="Arial" panose="020B0604020202020204" pitchFamily="34" charset="0"/>
              </a:rPr>
              <a:t> Meridional </a:t>
            </a:r>
            <a:r>
              <a:rPr lang="de-DE" sz="900" kern="100" spc="15" dirty="0" err="1">
                <a:solidFill>
                  <a:srgbClr val="33322F"/>
                </a:solidFill>
                <a:effectLst/>
                <a:highlight>
                  <a:srgbClr val="FFFFFF"/>
                </a:highlight>
                <a:latin typeface="Arial" panose="020B0604020202020204" pitchFamily="34" charset="0"/>
                <a:ea typeface="Aptos" panose="020B0004020202020204" pitchFamily="34" charset="0"/>
                <a:cs typeface="Arial" panose="020B0604020202020204" pitchFamily="34" charset="0"/>
              </a:rPr>
              <a:t>Overturning</a:t>
            </a:r>
            <a:r>
              <a:rPr lang="de-DE" sz="900" kern="100" spc="15" dirty="0">
                <a:solidFill>
                  <a:srgbClr val="33322F"/>
                </a:solidFill>
                <a:effectLst/>
                <a:highlight>
                  <a:srgbClr val="FFFFFF"/>
                </a:highlight>
                <a:latin typeface="Arial" panose="020B0604020202020204" pitchFamily="34" charset="0"/>
                <a:ea typeface="Aptos" panose="020B0004020202020204" pitchFamily="34" charset="0"/>
                <a:cs typeface="Arial" panose="020B0604020202020204" pitchFamily="34" charset="0"/>
              </a:rPr>
              <a:t> </a:t>
            </a:r>
            <a:r>
              <a:rPr lang="de-DE" sz="900" kern="100" spc="15" dirty="0" err="1">
                <a:solidFill>
                  <a:srgbClr val="33322F"/>
                </a:solidFill>
                <a:effectLst/>
                <a:highlight>
                  <a:srgbClr val="FFFFFF"/>
                </a:highlight>
                <a:latin typeface="Arial" panose="020B0604020202020204" pitchFamily="34" charset="0"/>
                <a:ea typeface="Aptos" panose="020B0004020202020204" pitchFamily="34" charset="0"/>
                <a:cs typeface="Arial" panose="020B0604020202020204" pitchFamily="34" charset="0"/>
              </a:rPr>
              <a:t>Circulation</a:t>
            </a:r>
            <a:r>
              <a:rPr lang="de-DE" sz="900" kern="100" spc="15" dirty="0">
                <a:solidFill>
                  <a:srgbClr val="33322F"/>
                </a:solidFill>
                <a:effectLst/>
                <a:highlight>
                  <a:srgbClr val="FFFFFF"/>
                </a:highlight>
                <a:latin typeface="Arial" panose="020B0604020202020204" pitchFamily="34" charset="0"/>
                <a:ea typeface="Aptos" panose="020B0004020202020204" pitchFamily="34" charset="0"/>
                <a:cs typeface="Arial" panose="020B0604020202020204" pitchFamily="34" charset="0"/>
              </a:rPr>
              <a:t>) genannte Strömung ist eine </a:t>
            </a:r>
            <a:r>
              <a:rPr lang="de-DE" sz="900" kern="100" dirty="0">
                <a:effectLst/>
                <a:latin typeface="Arial" panose="020B0604020202020204" pitchFamily="34" charset="0"/>
                <a:ea typeface="Aptos" panose="020B0004020202020204" pitchFamily="34" charset="0"/>
                <a:cs typeface="Arial" panose="020B0604020202020204" pitchFamily="34" charset="0"/>
              </a:rPr>
              <a:t>Umwälzpumpe, die das Klima auf der ganzen Welt beeinflusst. Der AMOC wird angetrieben durch die Temperaturunterschiede (kalt im Norden / Grönland, warm am Äquator) und sorgt so für warme Temperaturen in Europa. Die sind nicht selbstverständlich: Mainz 11° / </a:t>
            </a:r>
            <a:r>
              <a:rPr lang="de-DE" sz="900" kern="100" dirty="0" err="1">
                <a:effectLst/>
                <a:latin typeface="Arial" panose="020B0604020202020204" pitchFamily="34" charset="0"/>
                <a:ea typeface="Aptos" panose="020B0004020202020204" pitchFamily="34" charset="0"/>
                <a:cs typeface="Arial" panose="020B0604020202020204" pitchFamily="34" charset="0"/>
              </a:rPr>
              <a:t>Winnepec</a:t>
            </a:r>
            <a:r>
              <a:rPr lang="de-DE" sz="900" kern="100" dirty="0">
                <a:effectLst/>
                <a:latin typeface="Arial" panose="020B0604020202020204" pitchFamily="34" charset="0"/>
                <a:ea typeface="Aptos" panose="020B0004020202020204" pitchFamily="34" charset="0"/>
                <a:cs typeface="Arial" panose="020B0604020202020204" pitchFamily="34" charset="0"/>
              </a:rPr>
              <a:t> 3,5°. Durch Abschmelzen (mehr Süßwasser, was nicht mehr absinkt, dadurch schwächerer Antrieb), könnte der AMOC versiegen. </a:t>
            </a:r>
            <a:r>
              <a:rPr lang="de-DE" sz="900" b="1" kern="100" dirty="0">
                <a:solidFill>
                  <a:srgbClr val="333333"/>
                </a:solidFill>
                <a:effectLst/>
                <a:latin typeface="Arial" panose="020B0604020202020204" pitchFamily="34" charset="0"/>
                <a:ea typeface="Aptos" panose="020B0004020202020204" pitchFamily="34" charset="0"/>
                <a:cs typeface="Arial" panose="020B0604020202020204" pitchFamily="34" charset="0"/>
              </a:rPr>
              <a:t>Seit 1950 hat sich die Strömung Messungen zufolge bereits um 15 Prozent abgeschwächt (andere Studien gehen schon von 30% aus). </a:t>
            </a:r>
            <a:r>
              <a:rPr lang="de-DE" sz="900" kern="100" dirty="0">
                <a:solidFill>
                  <a:srgbClr val="333333"/>
                </a:solidFill>
                <a:effectLst/>
                <a:highlight>
                  <a:srgbClr val="FFFFFF"/>
                </a:highlight>
                <a:latin typeface="Arial" panose="020B0604020202020204" pitchFamily="34" charset="0"/>
                <a:ea typeface="Aptos" panose="020B0004020202020204" pitchFamily="34" charset="0"/>
                <a:cs typeface="Arial" panose="020B0604020202020204" pitchFamily="34" charset="0"/>
              </a:rPr>
              <a:t>Angesichts der katastrophalen Folgen, die ein AMOC-Kollaps bringen würde, sollten wir ihn besser mit 99,9 Prozent Sicherheit ausschließen können.</a:t>
            </a:r>
            <a:endParaRPr lang="de-DE" sz="900" kern="100" dirty="0">
              <a:effectLst/>
              <a:latin typeface="Arial" panose="020B0604020202020204" pitchFamily="34" charset="0"/>
              <a:ea typeface="Aptos" panose="020B0004020202020204" pitchFamily="34" charset="0"/>
              <a:cs typeface="Arial" panose="020B0604020202020204" pitchFamily="34" charset="0"/>
            </a:endParaRPr>
          </a:p>
          <a:p>
            <a:r>
              <a:rPr lang="de-DE" sz="900" kern="100" dirty="0">
                <a:effectLst/>
                <a:latin typeface="Arial" panose="020B0604020202020204" pitchFamily="34" charset="0"/>
                <a:ea typeface="Aptos" panose="020B0004020202020204" pitchFamily="34"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1" kern="100" dirty="0">
                <a:solidFill>
                  <a:srgbClr val="C00000"/>
                </a:solidFill>
                <a:effectLst/>
                <a:highlight>
                  <a:srgbClr val="FFFF00"/>
                </a:highlight>
                <a:latin typeface="Arial" panose="020B0604020202020204" pitchFamily="34" charset="0"/>
                <a:ea typeface="Aptos" panose="020B0004020202020204" pitchFamily="34" charset="0"/>
                <a:cs typeface="Arial" panose="020B0604020202020204" pitchFamily="34" charset="0"/>
              </a:rPr>
              <a:t>Global Tipping Point Report 2023: AMOC: „Es besteht eine mittlere Wahrscheinlichkeit (ungefähr 5 auf einer Skala von  1 – 10), dass es nicht vor 2100 zu einem Zusammenbruch kommen wird. Mit großer Wahrscheinlichkeit der Unumkehrbarkeit, wenn der Kipppunkt überschritten wird. Dieser liegt zwischen 0,8 ° und 3°, heißt vielleicht ist der KP schon überschritten. 3° haben wir bei unserem aktuellen Kurs Ende des Jahrhunderts. </a:t>
            </a:r>
          </a:p>
          <a:p>
            <a:endParaRPr lang="de-DE" dirty="0"/>
          </a:p>
          <a:p>
            <a:pPr algn="l"/>
            <a:br>
              <a:rPr lang="de-DE" b="0" i="0" u="none" strike="noStrike" dirty="0">
                <a:solidFill>
                  <a:srgbClr val="000000"/>
                </a:solidFill>
                <a:effectLst/>
                <a:latin typeface="Helvetica" pitchFamily="2" charset="0"/>
              </a:rPr>
            </a:br>
            <a:r>
              <a:rPr lang="de-DE" b="0" i="0" u="none" strike="noStrike" dirty="0">
                <a:solidFill>
                  <a:srgbClr val="000000"/>
                </a:solidFill>
                <a:effectLst/>
                <a:latin typeface="Helvetica" pitchFamily="2" charset="0"/>
              </a:rPr>
              <a:t>Hier das von Stefan Rahmstorf (September 2024):</a:t>
            </a:r>
          </a:p>
          <a:p>
            <a:r>
              <a:rPr lang="de-DE" b="0" i="0" dirty="0">
                <a:effectLst/>
                <a:latin typeface="Helvetica" pitchFamily="2" charset="0"/>
                <a:hlinkClick r:id="rId6"/>
              </a:rPr>
              <a:t>https://www.forum.eu/klimawandel/stefan-rahmstorf-uber-das-risiko-eines-nahen-kollaps-des-amoc</a:t>
            </a:r>
            <a:br>
              <a:rPr lang="de-DE" dirty="0"/>
            </a:br>
            <a:br>
              <a:rPr lang="de-DE" dirty="0"/>
            </a:br>
            <a:r>
              <a:rPr lang="de-DE" b="0" i="0" u="none" strike="noStrike" dirty="0">
                <a:solidFill>
                  <a:srgbClr val="000000"/>
                </a:solidFill>
                <a:effectLst/>
                <a:latin typeface="Helvetica" pitchFamily="2" charset="0"/>
              </a:rPr>
              <a:t>Eine sehr deutliche Bestandsaufnahme durch Stefan Rahmstorf vom PIK (Potsdam Institut für Klimafolgenforschung), der "über die Kipppunkte der Atlantischen Umwälzströmung (</a:t>
            </a:r>
            <a:r>
              <a:rPr lang="de-DE" b="0" i="0" u="none" strike="noStrike" dirty="0" err="1">
                <a:solidFill>
                  <a:srgbClr val="000000"/>
                </a:solidFill>
                <a:effectLst/>
                <a:latin typeface="Helvetica" pitchFamily="2" charset="0"/>
              </a:rPr>
              <a:t>Atlantic</a:t>
            </a:r>
            <a:r>
              <a:rPr lang="de-DE" b="0" i="0" u="none" strike="noStrike" dirty="0">
                <a:solidFill>
                  <a:srgbClr val="000000"/>
                </a:solidFill>
                <a:effectLst/>
                <a:latin typeface="Helvetica" pitchFamily="2" charset="0"/>
              </a:rPr>
              <a:t> Meridional </a:t>
            </a:r>
            <a:r>
              <a:rPr lang="de-DE" b="0" i="0" u="none" strike="noStrike" dirty="0" err="1">
                <a:solidFill>
                  <a:srgbClr val="000000"/>
                </a:solidFill>
                <a:effectLst/>
                <a:latin typeface="Helvetica" pitchFamily="2" charset="0"/>
              </a:rPr>
              <a:t>Overturning</a:t>
            </a:r>
            <a:r>
              <a:rPr lang="de-DE" b="0" i="0" u="none" strike="noStrike" dirty="0">
                <a:solidFill>
                  <a:srgbClr val="000000"/>
                </a:solidFill>
                <a:effectLst/>
                <a:latin typeface="Helvetica" pitchFamily="2" charset="0"/>
              </a:rPr>
              <a:t> </a:t>
            </a:r>
            <a:r>
              <a:rPr lang="de-DE" b="0" i="0" u="none" strike="noStrike" dirty="0" err="1">
                <a:solidFill>
                  <a:srgbClr val="000000"/>
                </a:solidFill>
                <a:effectLst/>
                <a:latin typeface="Helvetica" pitchFamily="2" charset="0"/>
              </a:rPr>
              <a:t>Circulation</a:t>
            </a:r>
            <a:r>
              <a:rPr lang="de-DE" b="0" i="0" u="none" strike="noStrike" dirty="0">
                <a:solidFill>
                  <a:srgbClr val="000000"/>
                </a:solidFill>
                <a:effectLst/>
                <a:latin typeface="Helvetica" pitchFamily="2" charset="0"/>
              </a:rPr>
              <a:t>, AMOC) spricht und zu dem Schluss kommt, dass die Klimamodelle des IPCC die Wahrscheinlichkeit eines nahenden Zusammenbruchs des AMOC unterschätzen. </a:t>
            </a:r>
            <a:br>
              <a:rPr lang="de-DE" dirty="0"/>
            </a:br>
            <a:r>
              <a:rPr lang="de-DE" b="0" i="0" u="none" strike="noStrike" dirty="0">
                <a:solidFill>
                  <a:srgbClr val="000000"/>
                </a:solidFill>
                <a:effectLst/>
                <a:latin typeface="Helvetica" pitchFamily="2" charset="0"/>
              </a:rPr>
              <a:t>Im Februar erschien eine vielbeachtete Studie, die zeigte, dass der AMOC tatsächlich Anzeichen eines Zusammenbruchs zeigt, und die Forscher berechneten eine Wahrscheinlichkeit dafür von 95% bis 2100. Die neuesten Diskussionen und die neuen Modellberechnungen verschärfen diese bereits katastrophale Prognose.“ Rahmstorf weist darauf hin, dass "35 bis 45% aller qualitativ hochwertigen Klimamodelle einen Kollaps des Wärmetransports der Nordatlantik-Ströme in den 2030er Jahren" prognostizieren."</a:t>
            </a:r>
            <a:br>
              <a:rPr lang="de-DE" dirty="0"/>
            </a:br>
            <a:br>
              <a:rPr lang="de-DE" dirty="0"/>
            </a:br>
            <a:r>
              <a:rPr lang="de-DE" b="0" i="0" u="none" strike="noStrike" dirty="0">
                <a:solidFill>
                  <a:srgbClr val="000000"/>
                </a:solidFill>
                <a:effectLst/>
                <a:latin typeface="Helvetica" pitchFamily="2" charset="0"/>
              </a:rPr>
              <a:t>"Eine harte Konfrontation von Politik und Bevölkerung sähe circa so aus: Ab 2050 beginnt der AMOC mit einer Wahrscheinlichkeit von 80% zu kollabieren. Innerhalb von 100 Jahren wird England zunehmend unbewohnbar und es gibt einen Temperaturabfall in Europa von bis zu 35°C, was arktische Temperaturen im Winter von Berlin bis Norwegen bedeutet mit selbstevidenten ökonomischen Folgen. Und das ist nicht die Zukunft irgendeiner anonymen Menschengeneration in hunderten von Jahren, sondern die Zukunft unserer Enkelkinder. Und sie wird so eintreten, wenn wir nicht sofort Maßnahmen ergreifen.“</a:t>
            </a:r>
          </a:p>
          <a:p>
            <a:endParaRPr lang="de-DE" b="0" i="0" u="none" strike="noStrike" dirty="0">
              <a:solidFill>
                <a:srgbClr val="000000"/>
              </a:solidFill>
              <a:effectLst/>
              <a:latin typeface="Helvetica" pitchFamily="2" charset="0"/>
            </a:endParaRPr>
          </a:p>
          <a:p>
            <a:endParaRPr lang="de-DE" b="0" i="0" u="none" strike="noStrike" dirty="0">
              <a:solidFill>
                <a:srgbClr val="000000"/>
              </a:solidFill>
              <a:effectLst/>
              <a:latin typeface="Helvetica" pitchFamily="2" charset="0"/>
            </a:endParaRPr>
          </a:p>
          <a:p>
            <a:pPr fontAlgn="base"/>
            <a:r>
              <a:rPr lang="de-DE" b="0" i="0" u="none" strike="noStrike" dirty="0">
                <a:solidFill>
                  <a:srgbClr val="000000"/>
                </a:solidFill>
                <a:effectLst/>
                <a:latin typeface="Helvetica" pitchFamily="2" charset="0"/>
              </a:rPr>
              <a:t>Tagesschau: </a:t>
            </a:r>
            <a:r>
              <a:rPr lang="de-DE" sz="1200" b="1" i="0" u="none" strike="noStrike" kern="1200" dirty="0">
                <a:solidFill>
                  <a:schemeClr val="tx1"/>
                </a:solidFill>
                <a:effectLst/>
                <a:latin typeface="+mn-lt"/>
                <a:ea typeface="+mn-ea"/>
                <a:cs typeface="+mn-cs"/>
              </a:rPr>
              <a:t>Sorgt der Klimawandel dafür, dass es bei uns kühler wird?</a:t>
            </a:r>
          </a:p>
          <a:p>
            <a:pPr fontAlgn="base"/>
            <a:r>
              <a:rPr lang="de-DE" sz="1200" b="0" i="1" u="none" strike="noStrike" kern="1200" dirty="0">
                <a:solidFill>
                  <a:schemeClr val="tx1"/>
                </a:solidFill>
                <a:effectLst/>
                <a:latin typeface="+mn-lt"/>
                <a:ea typeface="+mn-ea"/>
                <a:cs typeface="+mn-cs"/>
              </a:rPr>
              <a:t>Stand: 28.08.2025 19:51 Uhr</a:t>
            </a:r>
          </a:p>
          <a:p>
            <a:r>
              <a:rPr lang="de-DE" dirty="0"/>
              <a:t>https://</a:t>
            </a:r>
            <a:r>
              <a:rPr lang="de-DE" dirty="0" err="1"/>
              <a:t>www.tagesschau.de</a:t>
            </a:r>
            <a:r>
              <a:rPr lang="de-DE" dirty="0"/>
              <a:t>/wissen/</a:t>
            </a:r>
            <a:r>
              <a:rPr lang="de-DE" dirty="0" err="1"/>
              <a:t>klima</a:t>
            </a:r>
            <a:r>
              <a:rPr lang="de-DE" dirty="0"/>
              <a:t>/klimawandel-kollabiert-der-golfstrom-100.html</a:t>
            </a:r>
          </a:p>
          <a:p>
            <a:endParaRPr lang="de-DE"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b="1" dirty="0" err="1"/>
              <a:t>Perplexity</a:t>
            </a:r>
            <a:r>
              <a:rPr lang="de-DE" b="1" dirty="0"/>
              <a:t>, 30.08.25: Der Zusammenbruch der atlantischen Meeresströmung ist jetzt eine „bedeutende Bedrohung“ innerhalb der nächsten Jahrzehnte</a:t>
            </a:r>
            <a:r>
              <a:rPr lang="de-DE" dirty="0"/>
              <a:t>.</a:t>
            </a:r>
          </a:p>
          <a:p>
            <a:r>
              <a:rPr lang="de-DE" dirty="0"/>
              <a:t>https://</a:t>
            </a:r>
            <a:r>
              <a:rPr lang="de-DE" dirty="0" err="1"/>
              <a:t>www.perplexity.ai</a:t>
            </a:r>
            <a:r>
              <a:rPr lang="de-DE" dirty="0"/>
              <a:t>/</a:t>
            </a:r>
            <a:r>
              <a:rPr lang="de-DE" dirty="0" err="1"/>
              <a:t>page</a:t>
            </a:r>
            <a:r>
              <a:rPr lang="de-DE" dirty="0"/>
              <a:t>/atlantic-current-collapse-now-BpY442T7RDCWZoQPTDNv4w</a:t>
            </a:r>
          </a:p>
          <a:p>
            <a:endParaRPr lang="de-DE" dirty="0"/>
          </a:p>
          <a:p>
            <a:r>
              <a:rPr lang="de-DE" dirty="0"/>
              <a:t>Neue Studien, die diese Woche veröffentlicht wurden, warnen davor, dass der Zusammenbruch eines kritischen Strömungssystems im Atlantischen Ozean sich von einer entfernten Möglichkeit zu einer erheblichen Bedrohung entwickelt hat, die innerhalb von Jahrzehnten einen globalen Klimawandel auslösen könnte. Die Atlantische Meridionale Umwälzzirkulation, zu der auch der Golfstrom gehört und die dazu beiträgt, weltweite Wetterlagen zu regulieren, ist deutlich stärker von einem Ausfall bedroht als bisher angenommen.</a:t>
            </a:r>
          </a:p>
          <a:p>
            <a:endParaRPr lang="de-DE" dirty="0"/>
          </a:p>
          <a:p>
            <a:r>
              <a:rPr lang="de-DE" dirty="0"/>
              <a:t>nächsten Jahrzehnte.</a:t>
            </a:r>
          </a:p>
          <a:p>
            <a:r>
              <a:rPr lang="de-DE" dirty="0"/>
              <a:t>Neue Studien, die diese Woche veröffentlicht wurden, warnen davor, dass der Zusammenbruch eines kritischen Strömungssystems im Atlantischen Ozean sich von einer entfernten Möglichkeit zu einer erheblichen Bedrohung entwickelt hat, die innerhalb von Jahrzehnten einen globalen Klimawandel auslösen könnte. Die Atlantische Meridionale Umwälzzirkulation, zu der auch der Golfstrom gehört und die dazu beiträgt, weltweite Wetterlagen zu regulieren, ist deutlich stärker von einem Ausfall bedroht als bisher angenommen.</a:t>
            </a:r>
          </a:p>
          <a:p>
            <a:endParaRPr lang="de-DE" dirty="0"/>
          </a:p>
          <a:p>
            <a:r>
              <a:rPr lang="de-DE" dirty="0"/>
              <a:t>Veröffentlicht</a:t>
            </a:r>
          </a:p>
          <a:p>
            <a:r>
              <a:rPr lang="de-DE" dirty="0"/>
              <a:t>30. Aug. 2025</a:t>
            </a:r>
          </a:p>
          <a:p>
            <a:r>
              <a:rPr lang="de-DE" dirty="0"/>
              <a:t>The </a:t>
            </a:r>
            <a:r>
              <a:rPr lang="de-DE" dirty="0" err="1"/>
              <a:t>collapse</a:t>
            </a:r>
            <a:r>
              <a:rPr lang="de-DE" dirty="0"/>
              <a:t> </a:t>
            </a:r>
            <a:r>
              <a:rPr lang="de-DE" dirty="0" err="1"/>
              <a:t>of</a:t>
            </a:r>
            <a:r>
              <a:rPr lang="de-DE" dirty="0"/>
              <a:t> a </a:t>
            </a:r>
            <a:r>
              <a:rPr lang="de-DE" dirty="0" err="1"/>
              <a:t>crucial</a:t>
            </a:r>
            <a:r>
              <a:rPr lang="de-DE" dirty="0"/>
              <a:t> </a:t>
            </a:r>
            <a:r>
              <a:rPr lang="de-DE" dirty="0" err="1"/>
              <a:t>system</a:t>
            </a:r>
            <a:r>
              <a:rPr lang="de-DE" dirty="0"/>
              <a:t> </a:t>
            </a:r>
            <a:r>
              <a:rPr lang="de-DE" dirty="0" err="1"/>
              <a:t>of</a:t>
            </a:r>
            <a:r>
              <a:rPr lang="de-DE" dirty="0"/>
              <a:t> </a:t>
            </a:r>
            <a:r>
              <a:rPr lang="de-DE" dirty="0" err="1"/>
              <a:t>ocean</a:t>
            </a:r>
            <a:r>
              <a:rPr lang="de-DE" dirty="0"/>
              <a:t> </a:t>
            </a:r>
            <a:r>
              <a:rPr lang="de-DE" dirty="0" err="1"/>
              <a:t>currents</a:t>
            </a:r>
            <a:r>
              <a:rPr lang="de-DE" dirty="0"/>
              <a:t> </a:t>
            </a:r>
            <a:r>
              <a:rPr lang="de-DE" dirty="0" err="1"/>
              <a:t>could</a:t>
            </a:r>
            <a:r>
              <a:rPr lang="de-DE" dirty="0"/>
              <a:t> ... - CNN</a:t>
            </a:r>
          </a:p>
          <a:p>
            <a:r>
              <a:rPr lang="de-DE" dirty="0" err="1"/>
              <a:t>cnn.com</a:t>
            </a:r>
            <a:endParaRPr lang="de-DE" dirty="0"/>
          </a:p>
          <a:p>
            <a:r>
              <a:rPr lang="de-DE" dirty="0"/>
              <a:t>Das Risiko eines Zusammenbruchs ist höher als erwartet.</a:t>
            </a:r>
          </a:p>
          <a:p>
            <a:r>
              <a:rPr lang="de-DE" dirty="0"/>
              <a:t>Forschungen, die in Environmental Research Letters veröffentlicht wurden, erweiterten Klimamodelle über den üblichen Planungshorizont 2100 hinaus bis 2300 und 2500 und offenbarten alarmierende Ergebnisse. Unter Hoch­emissions­szenarien zeigte sich in 70 % der Modellläufe ein Zusammenbruch der AMOC, während bei mittleren Emissionen in 37 % der Modelle ein Zusammenbruch auftrat. Selbst bei niedrigen, mit den Zielen des Pariser Abkommens vereinbaren künftigen Emissionen sagten 25 % der Modelle weiterhin einen Kollaps voraus.</a:t>
            </a:r>
          </a:p>
          <a:p>
            <a:endParaRPr lang="de-DE" dirty="0"/>
          </a:p>
          <a:p>
            <a:r>
              <a:rPr lang="de-DE" dirty="0"/>
              <a:t>Stefan Rahmstorf vom Potsdam-Institut für Klimafolgenforschung, der die Studie mitverfasst hat, bezeichnete die Ergebnisse als „recht schockierend“. Er sagte dem Guardian, dass er die Wahrscheinlichkeit eines AMOC-Zusammenbruchs bislang auf unter 10 % geschätzt habe, die neue Forschung jedoch nahelege, dass sie selbst unter Niedrig­emissions­szenarien eher bei 25 % liegen könnte.</a:t>
            </a:r>
          </a:p>
          <a:p>
            <a:endParaRPr lang="de-DE" dirty="0"/>
          </a:p>
          <a:p>
            <a:r>
              <a:rPr lang="de-DE" dirty="0"/>
              <a:t>Der Kipppunkt, der einen Zusammenbruch unumkehrbar macht, könnte innerhalb der nächsten 10 bis 20 Jahre eintreten, obwohl der tatsächliche Shutdown möglicherweise erst 50 bis 100 Jahre später erfolgt. Diese zeitliche Trennung zwischen Auslöser und Zusammenbruch stellt einen gefährlichen Verzögerungseffekt dar, bei dem die Erwärmung irreversibel wird, noch bevor sich ihre vollen Konsequenzen manifestieren.</a:t>
            </a:r>
          </a:p>
          <a:p>
            <a:endParaRPr lang="de-DE" dirty="0"/>
          </a:p>
          <a:p>
            <a:endParaRPr lang="de-DE" dirty="0"/>
          </a:p>
          <a:p>
            <a:endParaRPr lang="de-DE" dirty="0"/>
          </a:p>
        </p:txBody>
      </p:sp>
      <p:sp>
        <p:nvSpPr>
          <p:cNvPr id="4" name="Foliennummernplatzhalter 3"/>
          <p:cNvSpPr>
            <a:spLocks noGrp="1"/>
          </p:cNvSpPr>
          <p:nvPr>
            <p:ph type="sldNum" sz="quarter" idx="5"/>
          </p:nvPr>
        </p:nvSpPr>
        <p:spPr/>
        <p:txBody>
          <a:bodyPr/>
          <a:lstStyle/>
          <a:p>
            <a:fld id="{4919D0FE-4C17-7F46-AB29-CD4F4AA0298F}" type="slidenum">
              <a:rPr lang="de-DE" smtClean="0"/>
              <a:t>25</a:t>
            </a:fld>
            <a:endParaRPr lang="de-DE"/>
          </a:p>
        </p:txBody>
      </p:sp>
    </p:spTree>
    <p:extLst>
      <p:ext uri="{BB962C8B-B14F-4D97-AF65-F5344CB8AC3E}">
        <p14:creationId xmlns:p14="http://schemas.microsoft.com/office/powerpoint/2010/main" val="392040234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kern="100" dirty="0">
                <a:effectLst/>
                <a:latin typeface="Arial" panose="020B0604020202020204" pitchFamily="34" charset="0"/>
                <a:ea typeface="Aptos" panose="020B0004020202020204" pitchFamily="34" charset="0"/>
                <a:cs typeface="Arial" panose="020B0604020202020204" pitchFamily="34" charset="0"/>
              </a:rPr>
              <a:t>Studie von Rahmstorf von Juni 2025:</a:t>
            </a:r>
          </a:p>
          <a:p>
            <a:r>
              <a:rPr lang="de-DE" sz="1200" kern="100" dirty="0">
                <a:effectLst/>
                <a:latin typeface="Arial" panose="020B0604020202020204" pitchFamily="34" charset="0"/>
                <a:ea typeface="Aptos" panose="020B0004020202020204" pitchFamily="34" charset="0"/>
                <a:cs typeface="Arial" panose="020B0604020202020204" pitchFamily="34" charset="0"/>
              </a:rPr>
              <a:t>https://</a:t>
            </a:r>
            <a:r>
              <a:rPr lang="de-DE" sz="1200" kern="100" dirty="0" err="1">
                <a:effectLst/>
                <a:latin typeface="Arial" panose="020B0604020202020204" pitchFamily="34" charset="0"/>
                <a:ea typeface="Aptos" panose="020B0004020202020204" pitchFamily="34" charset="0"/>
                <a:cs typeface="Arial" panose="020B0604020202020204" pitchFamily="34" charset="0"/>
              </a:rPr>
              <a:t>bsky.app</a:t>
            </a:r>
            <a:r>
              <a:rPr lang="de-DE" sz="1200" kern="100" dirty="0">
                <a:effectLst/>
                <a:latin typeface="Arial" panose="020B0604020202020204" pitchFamily="34" charset="0"/>
                <a:ea typeface="Aptos" panose="020B0004020202020204" pitchFamily="34" charset="0"/>
                <a:cs typeface="Arial" panose="020B0604020202020204" pitchFamily="34" charset="0"/>
              </a:rPr>
              <a:t>/</a:t>
            </a:r>
            <a:r>
              <a:rPr lang="de-DE" sz="1200" kern="100" dirty="0" err="1">
                <a:effectLst/>
                <a:latin typeface="Arial" panose="020B0604020202020204" pitchFamily="34" charset="0"/>
                <a:ea typeface="Aptos" panose="020B0004020202020204" pitchFamily="34" charset="0"/>
                <a:cs typeface="Arial" panose="020B0604020202020204" pitchFamily="34" charset="0"/>
              </a:rPr>
              <a:t>profile</a:t>
            </a:r>
            <a:r>
              <a:rPr lang="de-DE" sz="1200" kern="100" dirty="0">
                <a:effectLst/>
                <a:latin typeface="Arial" panose="020B0604020202020204" pitchFamily="34" charset="0"/>
                <a:ea typeface="Aptos" panose="020B0004020202020204" pitchFamily="34" charset="0"/>
                <a:cs typeface="Arial" panose="020B0604020202020204" pitchFamily="34" charset="0"/>
              </a:rPr>
              <a:t>/</a:t>
            </a:r>
            <a:r>
              <a:rPr lang="de-DE" sz="1200" kern="100" dirty="0" err="1">
                <a:effectLst/>
                <a:latin typeface="Arial" panose="020B0604020202020204" pitchFamily="34" charset="0"/>
                <a:ea typeface="Aptos" panose="020B0004020202020204" pitchFamily="34" charset="0"/>
                <a:cs typeface="Arial" panose="020B0604020202020204" pitchFamily="34" charset="0"/>
              </a:rPr>
              <a:t>rahmstorf.bsky.social</a:t>
            </a:r>
            <a:r>
              <a:rPr lang="de-DE" sz="1200" kern="100" dirty="0">
                <a:effectLst/>
                <a:latin typeface="Arial" panose="020B0604020202020204" pitchFamily="34" charset="0"/>
                <a:ea typeface="Aptos" panose="020B0004020202020204" pitchFamily="34" charset="0"/>
                <a:cs typeface="Arial" panose="020B0604020202020204" pitchFamily="34" charset="0"/>
              </a:rPr>
              <a:t>/</a:t>
            </a:r>
            <a:r>
              <a:rPr lang="de-DE" sz="1200" kern="100" dirty="0" err="1">
                <a:effectLst/>
                <a:latin typeface="Arial" panose="020B0604020202020204" pitchFamily="34" charset="0"/>
                <a:ea typeface="Aptos" panose="020B0004020202020204" pitchFamily="34" charset="0"/>
                <a:cs typeface="Arial" panose="020B0604020202020204" pitchFamily="34" charset="0"/>
              </a:rPr>
              <a:t>post</a:t>
            </a:r>
            <a:r>
              <a:rPr lang="de-DE" sz="1200" kern="100" dirty="0">
                <a:effectLst/>
                <a:latin typeface="Arial" panose="020B0604020202020204" pitchFamily="34" charset="0"/>
                <a:ea typeface="Aptos" panose="020B0004020202020204" pitchFamily="34" charset="0"/>
                <a:cs typeface="Arial" panose="020B0604020202020204" pitchFamily="34" charset="0"/>
              </a:rPr>
              <a:t>/3lsbxz55yz22s</a:t>
            </a:r>
          </a:p>
          <a:p>
            <a:r>
              <a:rPr lang="de-DE" sz="1200" b="0" i="0" u="none" strike="noStrike" kern="1200" dirty="0">
                <a:solidFill>
                  <a:schemeClr val="tx1"/>
                </a:solidFill>
                <a:effectLst/>
                <a:latin typeface="+mn-lt"/>
                <a:ea typeface="+mn-ea"/>
                <a:cs typeface="+mn-cs"/>
              </a:rPr>
              <a:t>A </a:t>
            </a:r>
            <a:r>
              <a:rPr lang="de-DE" sz="1200" b="0" i="0" u="none" strike="noStrike" kern="1200" dirty="0" err="1">
                <a:solidFill>
                  <a:schemeClr val="tx1"/>
                </a:solidFill>
                <a:effectLst/>
                <a:latin typeface="+mn-lt"/>
                <a:ea typeface="+mn-ea"/>
                <a:cs typeface="+mn-cs"/>
              </a:rPr>
              <a:t>study</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confirms</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what</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we</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have</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long</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argued</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the</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spectacular</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Atlantic</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cold</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blob</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is</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the</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result</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of</a:t>
            </a:r>
            <a:r>
              <a:rPr lang="de-DE" sz="1200" b="0" i="0" u="none" strike="noStrike" kern="1200" dirty="0">
                <a:solidFill>
                  <a:schemeClr val="tx1"/>
                </a:solidFill>
                <a:effectLst/>
                <a:latin typeface="+mn-lt"/>
                <a:ea typeface="+mn-ea"/>
                <a:cs typeface="+mn-cs"/>
              </a:rPr>
              <a:t> a </a:t>
            </a:r>
            <a:r>
              <a:rPr lang="de-DE" sz="1200" b="0" i="0" u="none" strike="noStrike" kern="1200" dirty="0" err="1">
                <a:solidFill>
                  <a:schemeClr val="tx1"/>
                </a:solidFill>
                <a:effectLst/>
                <a:latin typeface="+mn-lt"/>
                <a:ea typeface="+mn-ea"/>
                <a:cs typeface="+mn-cs"/>
              </a:rPr>
              <a:t>slowing</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of</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the</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Atlantic</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overturning</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circulation</a:t>
            </a:r>
            <a:r>
              <a:rPr lang="de-DE" sz="1200" b="0" i="0" u="none" strike="noStrike" kern="1200" dirty="0">
                <a:solidFill>
                  <a:schemeClr val="tx1"/>
                </a:solidFill>
                <a:effectLst/>
                <a:latin typeface="+mn-lt"/>
                <a:ea typeface="+mn-ea"/>
                <a:cs typeface="+mn-cs"/>
              </a:rPr>
              <a:t> </a:t>
            </a:r>
            <a:r>
              <a:rPr lang="de-DE" sz="1200" b="0" i="0" u="none" strike="noStrike" kern="1200" dirty="0">
                <a:solidFill>
                  <a:schemeClr val="tx1"/>
                </a:solidFill>
                <a:effectLst/>
                <a:latin typeface="+mn-lt"/>
                <a:ea typeface="+mn-ea"/>
                <a:cs typeface="+mn-cs"/>
                <a:hlinkClick r:id="rId3"/>
              </a:rPr>
              <a:t>#AMOC</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which</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transports</a:t>
            </a:r>
            <a:r>
              <a:rPr lang="de-DE" sz="1200" b="0" i="0" u="none" strike="noStrike" kern="1200" dirty="0">
                <a:solidFill>
                  <a:schemeClr val="tx1"/>
                </a:solidFill>
                <a:effectLst/>
                <a:latin typeface="+mn-lt"/>
                <a:ea typeface="+mn-ea"/>
                <a:cs typeface="+mn-cs"/>
              </a:rPr>
              <a:t> warm </a:t>
            </a:r>
            <a:r>
              <a:rPr lang="de-DE" sz="1200" b="0" i="0" u="none" strike="noStrike" kern="1200" dirty="0" err="1">
                <a:solidFill>
                  <a:schemeClr val="tx1"/>
                </a:solidFill>
                <a:effectLst/>
                <a:latin typeface="+mn-lt"/>
                <a:ea typeface="+mn-ea"/>
                <a:cs typeface="+mn-cs"/>
              </a:rPr>
              <a:t>waters</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into</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that</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region</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That's</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the</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only</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part</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of</a:t>
            </a:r>
            <a:r>
              <a:rPr lang="de-DE" sz="1200" b="0" i="0" u="none" strike="noStrike" kern="1200" dirty="0">
                <a:solidFill>
                  <a:schemeClr val="tx1"/>
                </a:solidFill>
                <a:effectLst/>
                <a:latin typeface="+mn-lt"/>
                <a:ea typeface="+mn-ea"/>
                <a:cs typeface="+mn-cs"/>
              </a:rPr>
              <a:t> Earth </a:t>
            </a:r>
            <a:r>
              <a:rPr lang="de-DE" sz="1200" b="0" i="0" u="none" strike="noStrike" kern="1200" dirty="0" err="1">
                <a:solidFill>
                  <a:schemeClr val="tx1"/>
                </a:solidFill>
                <a:effectLst/>
                <a:latin typeface="+mn-lt"/>
                <a:ea typeface="+mn-ea"/>
                <a:cs typeface="+mn-cs"/>
              </a:rPr>
              <a:t>that</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resisted</a:t>
            </a:r>
            <a:r>
              <a:rPr lang="de-DE" sz="1200" b="0" i="0" u="none" strike="noStrike" kern="1200" dirty="0">
                <a:solidFill>
                  <a:schemeClr val="tx1"/>
                </a:solidFill>
                <a:effectLst/>
                <a:latin typeface="+mn-lt"/>
                <a:ea typeface="+mn-ea"/>
                <a:cs typeface="+mn-cs"/>
              </a:rPr>
              <a:t> </a:t>
            </a:r>
            <a:r>
              <a:rPr lang="de-DE" sz="1200" b="0" i="0" u="none" strike="noStrike" kern="1200" dirty="0">
                <a:solidFill>
                  <a:schemeClr val="tx1"/>
                </a:solidFill>
                <a:effectLst/>
                <a:latin typeface="+mn-lt"/>
                <a:ea typeface="+mn-ea"/>
                <a:cs typeface="+mn-cs"/>
                <a:hlinkClick r:id="rId4"/>
              </a:rPr>
              <a:t>#globalwarming</a:t>
            </a:r>
            <a:r>
              <a:rPr lang="de-DE" sz="1200" b="0" i="0" u="none" strike="noStrike" kern="1200" dirty="0">
                <a:solidFill>
                  <a:schemeClr val="tx1"/>
                </a:solidFill>
                <a:effectLst/>
                <a:latin typeface="+mn-lt"/>
                <a:ea typeface="+mn-ea"/>
                <a:cs typeface="+mn-cs"/>
              </a:rPr>
              <a:t>. 🌊 </a:t>
            </a:r>
            <a:r>
              <a:rPr lang="de-DE" sz="1200" b="0" i="0" u="none" strike="noStrike" kern="1200" dirty="0">
                <a:solidFill>
                  <a:schemeClr val="tx1"/>
                </a:solidFill>
                <a:effectLst/>
                <a:latin typeface="+mn-lt"/>
                <a:ea typeface="+mn-ea"/>
                <a:cs typeface="+mn-cs"/>
                <a:hlinkClick r:id="rId5"/>
              </a:rPr>
              <a:t>www.sciencedaily.com/releases/202...</a:t>
            </a:r>
            <a:endParaRPr lang="de-DE" sz="1200" kern="100" dirty="0">
              <a:effectLst/>
              <a:latin typeface="Arial" panose="020B0604020202020204" pitchFamily="34" charset="0"/>
              <a:ea typeface="Aptos" panose="020B0004020202020204" pitchFamily="34" charset="0"/>
              <a:cs typeface="Arial" panose="020B0604020202020204" pitchFamily="34" charset="0"/>
            </a:endParaRPr>
          </a:p>
          <a:p>
            <a:endParaRPr lang="de-DE" sz="1200" kern="100" dirty="0">
              <a:effectLst/>
              <a:latin typeface="Arial" panose="020B0604020202020204" pitchFamily="34" charset="0"/>
              <a:ea typeface="Aptos" panose="020B0004020202020204" pitchFamily="34" charset="0"/>
              <a:cs typeface="Arial" panose="020B0604020202020204" pitchFamily="34" charset="0"/>
            </a:endParaRPr>
          </a:p>
          <a:p>
            <a:endParaRPr lang="de-DE" sz="1200" kern="100" dirty="0">
              <a:effectLst/>
              <a:latin typeface="Arial" panose="020B0604020202020204" pitchFamily="34" charset="0"/>
              <a:ea typeface="Aptos" panose="020B0004020202020204" pitchFamily="34" charset="0"/>
              <a:cs typeface="Arial" panose="020B0604020202020204" pitchFamily="34" charset="0"/>
            </a:endParaRPr>
          </a:p>
          <a:p>
            <a:r>
              <a:rPr lang="de-DE" sz="1200" kern="100" dirty="0">
                <a:effectLst/>
                <a:latin typeface="Arial" panose="020B0604020202020204" pitchFamily="34" charset="0"/>
                <a:ea typeface="Aptos" panose="020B0004020202020204" pitchFamily="34" charset="0"/>
                <a:cs typeface="Arial" panose="020B0604020202020204" pitchFamily="34" charset="0"/>
              </a:rPr>
              <a:t>Was den Subpolarwirbel antreibt: Jeden Winter kühlt die Luft über dem Ozean ab und damit auch die oberen Meeresschichten. Sie verdichten sich und werden schwerer als die darunterliegenden, noch vergleichsweise warmen Schichten. In der Folge sinken sie ab in die Tiefe, während das wärmere Wasser aufsteigt. Konvektion. </a:t>
            </a:r>
          </a:p>
          <a:p>
            <a:r>
              <a:rPr lang="de-DE" sz="1200" kern="100" dirty="0">
                <a:effectLst/>
                <a:latin typeface="Arial" panose="020B0604020202020204" pitchFamily="34" charset="0"/>
                <a:ea typeface="Aptos" panose="020B0004020202020204" pitchFamily="34" charset="0"/>
                <a:cs typeface="Arial" panose="020B0604020202020204" pitchFamily="34" charset="0"/>
              </a:rPr>
              <a:t>Das Problem: “The Cold Blob“! Je mehr es über den sich erwärmenden Meeren im Norden regnet und je mehr Schmelzwasser aus Grönland in den Ozean strömt, desto größere Mengen an Frischwasser gelangen auch in die Umlaufbahn des Subpolarwirbels. Weil Süßwasser aber leichter ist als Salzwasser, schwächt das die Konvektion und damit auch den Subpolarwirbel. Die Folge: Der Wirbel schaufelt weniger Salzwasser aus dem Süden heran, womit sich wiederum die Wasserschichten noch schlechter vermischen. Ein Teufelskreis - an dessen Ende die Konvektion ganz abreißen könnte. </a:t>
            </a:r>
          </a:p>
          <a:p>
            <a:r>
              <a:rPr lang="de-DE" sz="1200" kern="100" dirty="0">
                <a:effectLst/>
                <a:latin typeface="Arial" panose="020B0604020202020204" pitchFamily="34" charset="0"/>
                <a:ea typeface="Aptos" panose="020B0004020202020204" pitchFamily="34" charset="0"/>
                <a:cs typeface="Arial" panose="020B0604020202020204" pitchFamily="34" charset="0"/>
              </a:rPr>
              <a:t>Ohne Konvektion würde sich das Oberflächenwasser im Winter so weit abkühlen, dass es gefriert - wie in der Arktis. "Der vertikale Austausch der Wassermassen wird über Jahrzehnte schwächer, bis die Tiefenkonvektion ab einem gewissen Punkt ganz zum Erliegen kommt", erklärt Müller. "Und dann setzt ein abruptes Kühlen ein." </a:t>
            </a:r>
          </a:p>
          <a:p>
            <a:r>
              <a:rPr lang="de-DE" sz="1200" kern="100" dirty="0">
                <a:effectLst/>
                <a:latin typeface="Arial" panose="020B0604020202020204" pitchFamily="34" charset="0"/>
                <a:ea typeface="Aptos" panose="020B0004020202020204" pitchFamily="34" charset="0"/>
                <a:cs typeface="Arial" panose="020B0604020202020204" pitchFamily="34" charset="0"/>
              </a:rPr>
              <a:t>Nordeuropa könnte innerhalb von zehn Jahren um zwei bis vier Grad Celsius abkühlen; besonders betroffen wäre Großbritannien, die Niederlande, Deutschland und Polen. </a:t>
            </a:r>
          </a:p>
          <a:p>
            <a:r>
              <a:rPr lang="de-DE" sz="1200" kern="100" dirty="0">
                <a:effectLst/>
                <a:latin typeface="Arial" panose="020B0604020202020204" pitchFamily="34" charset="0"/>
                <a:ea typeface="Aptos" panose="020B0004020202020204" pitchFamily="34" charset="0"/>
                <a:cs typeface="Arial" panose="020B0604020202020204" pitchFamily="34" charset="0"/>
              </a:rPr>
              <a:t> Stefan Rahmstorf hält es für eine Illusion, dass der Kälteeinbruch die Erwärmung in Deutschland für einige Zeit kompensieren würde, ehe die Erderwärmung wieder zum dominanten Faktor werden würde. In einzelnen Jahren oder Monaten würden mal extreme Kaltluft aus dem Norden zu uns vordringen, dann wieder extreme Warmluft aus dem Süden. "Wenn sich die Zirkulation im Ozean und in der Atmosphäre verändert, führt das wahrscheinlich zu nie gekannten Extremwetterereignissen."  </a:t>
            </a:r>
            <a:r>
              <a:rPr lang="de-DE" sz="1200" kern="100" dirty="0" err="1">
                <a:effectLst/>
                <a:latin typeface="Arial" panose="020B0604020202020204" pitchFamily="34" charset="0"/>
                <a:ea typeface="Aptos" panose="020B0004020202020204" pitchFamily="34" charset="0"/>
                <a:cs typeface="Arial" panose="020B0604020202020204" pitchFamily="34" charset="0"/>
              </a:rPr>
              <a:t>Swingedouw</a:t>
            </a:r>
            <a:r>
              <a:rPr lang="de-DE" sz="1200" kern="100" dirty="0">
                <a:effectLst/>
                <a:latin typeface="Arial" panose="020B0604020202020204" pitchFamily="34" charset="0"/>
                <a:ea typeface="Aptos" panose="020B0004020202020204" pitchFamily="34" charset="0"/>
                <a:cs typeface="Arial" panose="020B0604020202020204" pitchFamily="34" charset="0"/>
              </a:rPr>
              <a:t> schätzt die Wahrscheinlichkeit für solch einen Kollaps der Konvektion in diesem Jahrhundert auf rund 30 Prozent ein - in einer konservativen Annahme.</a:t>
            </a:r>
          </a:p>
          <a:p>
            <a:r>
              <a:rPr lang="de-DE" sz="1200" kern="100" dirty="0">
                <a:effectLst/>
                <a:latin typeface="Arial" panose="020B0604020202020204" pitchFamily="34" charset="0"/>
                <a:ea typeface="Aptos" panose="020B0004020202020204" pitchFamily="34" charset="0"/>
                <a:cs typeface="Arial" panose="020B0604020202020204" pitchFamily="34" charset="0"/>
              </a:rPr>
              <a:t>"Allen sollte aber klar sein, dass wir damit nicht spielen dürfen. Wir sollten das Experiment Klimawandel möglichst schnell beenden."</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2000" b="1" kern="100" dirty="0">
                <a:solidFill>
                  <a:srgbClr val="C00000"/>
                </a:solidFill>
                <a:effectLst/>
                <a:highlight>
                  <a:srgbClr val="FFFF00"/>
                </a:highlight>
                <a:latin typeface="Arial" panose="020B0604020202020204" pitchFamily="34" charset="0"/>
                <a:ea typeface="Aptos" panose="020B0004020202020204" pitchFamily="34" charset="0"/>
                <a:cs typeface="Arial" panose="020B0604020202020204" pitchFamily="34" charset="0"/>
              </a:rPr>
              <a:t>Global Tipping Point Report 2023: AMOC: „Es besteht eine mittlere Wahrscheinlichkeit (ungefähr 5 auf einer Skala von  1 – 10), dass es nicht vor 2100 zu einem Zusammenbruch kommen wird. Mit großer Wahrscheinlichkeit der Unumkehrbarkeit, wenn der Kipppunkt überschritten wird. Dieser liegt zwischen 0,8 ° und 3°, heißt vielleicht ist der KP schon überschritten. 3° haben wir bei unserem aktuellen Kurs Ende des Jahrhunderts. </a:t>
            </a:r>
          </a:p>
          <a:p>
            <a:endParaRPr lang="de-DE" dirty="0"/>
          </a:p>
        </p:txBody>
      </p:sp>
      <p:sp>
        <p:nvSpPr>
          <p:cNvPr id="4" name="Foliennummernplatzhalter 3"/>
          <p:cNvSpPr>
            <a:spLocks noGrp="1"/>
          </p:cNvSpPr>
          <p:nvPr>
            <p:ph type="sldNum" sz="quarter" idx="5"/>
          </p:nvPr>
        </p:nvSpPr>
        <p:spPr/>
        <p:txBody>
          <a:bodyPr/>
          <a:lstStyle/>
          <a:p>
            <a:fld id="{4919D0FE-4C17-7F46-AB29-CD4F4AA0298F}" type="slidenum">
              <a:rPr lang="de-DE" smtClean="0"/>
              <a:t>26</a:t>
            </a:fld>
            <a:endParaRPr lang="de-DE"/>
          </a:p>
        </p:txBody>
      </p:sp>
    </p:spTree>
    <p:extLst>
      <p:ext uri="{BB962C8B-B14F-4D97-AF65-F5344CB8AC3E}">
        <p14:creationId xmlns:p14="http://schemas.microsoft.com/office/powerpoint/2010/main" val="193115467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fontAlgn="base"/>
            <a:r>
              <a:rPr lang="de-DE" sz="1000" kern="0" spc="15" dirty="0">
                <a:solidFill>
                  <a:srgbClr val="33322F"/>
                </a:solidFill>
                <a:effectLst/>
                <a:highlight>
                  <a:srgbClr val="FFFFFF"/>
                </a:highlight>
                <a:latin typeface="Arial" panose="020B0604020202020204" pitchFamily="34" charset="0"/>
                <a:ea typeface="Times New Roman" panose="02020603050405020304" pitchFamily="18" charset="0"/>
                <a:cs typeface="Arial" panose="020B0604020202020204" pitchFamily="34" charset="0"/>
              </a:rPr>
              <a:t>Zusätzlich ist die AMOC Teil eines noch größeren Strömungssystems: Die </a:t>
            </a:r>
            <a:r>
              <a:rPr lang="de-DE" sz="1000" kern="0" spc="15" dirty="0" err="1">
                <a:solidFill>
                  <a:srgbClr val="33322F"/>
                </a:solidFill>
                <a:effectLst/>
                <a:highlight>
                  <a:srgbClr val="FFFFFF"/>
                </a:highlight>
                <a:latin typeface="Arial" panose="020B0604020202020204" pitchFamily="34" charset="0"/>
                <a:ea typeface="Times New Roman" panose="02020603050405020304" pitchFamily="18" charset="0"/>
                <a:cs typeface="Arial" panose="020B0604020202020204" pitchFamily="34" charset="0"/>
              </a:rPr>
              <a:t>A</a:t>
            </a:r>
            <a:r>
              <a:rPr lang="de-DE" sz="1000" kern="100" spc="15" dirty="0" err="1">
                <a:solidFill>
                  <a:srgbClr val="33322F"/>
                </a:solidFill>
                <a:effectLst/>
                <a:highlight>
                  <a:srgbClr val="FFFFFF"/>
                </a:highlight>
                <a:latin typeface="Arial" panose="020B0604020202020204" pitchFamily="34" charset="0"/>
                <a:ea typeface="Aptos" panose="020B0004020202020204" pitchFamily="34" charset="0"/>
                <a:cs typeface="Arial" panose="020B0604020202020204" pitchFamily="34" charset="0"/>
              </a:rPr>
              <a:t>tlantic</a:t>
            </a:r>
            <a:r>
              <a:rPr lang="de-DE" sz="1000" kern="100" spc="15" dirty="0">
                <a:solidFill>
                  <a:srgbClr val="33322F"/>
                </a:solidFill>
                <a:effectLst/>
                <a:highlight>
                  <a:srgbClr val="FFFFFF"/>
                </a:highlight>
                <a:latin typeface="Arial" panose="020B0604020202020204" pitchFamily="34" charset="0"/>
                <a:ea typeface="Aptos" panose="020B0004020202020204" pitchFamily="34" charset="0"/>
                <a:cs typeface="Arial" panose="020B0604020202020204" pitchFamily="34" charset="0"/>
              </a:rPr>
              <a:t> Meridional </a:t>
            </a:r>
            <a:r>
              <a:rPr lang="de-DE" sz="1000" kern="100" spc="15" dirty="0" err="1">
                <a:solidFill>
                  <a:srgbClr val="33322F"/>
                </a:solidFill>
                <a:effectLst/>
                <a:highlight>
                  <a:srgbClr val="FFFFFF"/>
                </a:highlight>
                <a:latin typeface="Arial" panose="020B0604020202020204" pitchFamily="34" charset="0"/>
                <a:ea typeface="Aptos" panose="020B0004020202020204" pitchFamily="34" charset="0"/>
                <a:cs typeface="Arial" panose="020B0604020202020204" pitchFamily="34" charset="0"/>
              </a:rPr>
              <a:t>Overturning</a:t>
            </a:r>
            <a:r>
              <a:rPr lang="de-DE" sz="1000" kern="100" spc="15" dirty="0">
                <a:solidFill>
                  <a:srgbClr val="33322F"/>
                </a:solidFill>
                <a:effectLst/>
                <a:highlight>
                  <a:srgbClr val="FFFFFF"/>
                </a:highlight>
                <a:latin typeface="Arial" panose="020B0604020202020204" pitchFamily="34" charset="0"/>
                <a:ea typeface="Aptos" panose="020B0004020202020204" pitchFamily="34" charset="0"/>
                <a:cs typeface="Arial" panose="020B0604020202020204" pitchFamily="34" charset="0"/>
              </a:rPr>
              <a:t> </a:t>
            </a:r>
            <a:r>
              <a:rPr lang="de-DE" sz="1000" kern="100" spc="15" dirty="0" err="1">
                <a:solidFill>
                  <a:srgbClr val="33322F"/>
                </a:solidFill>
                <a:effectLst/>
                <a:highlight>
                  <a:srgbClr val="FFFFFF"/>
                </a:highlight>
                <a:latin typeface="Arial" panose="020B0604020202020204" pitchFamily="34" charset="0"/>
                <a:ea typeface="Aptos" panose="020B0004020202020204" pitchFamily="34" charset="0"/>
                <a:cs typeface="Arial" panose="020B0604020202020204" pitchFamily="34" charset="0"/>
              </a:rPr>
              <a:t>Circulation</a:t>
            </a:r>
            <a:r>
              <a:rPr lang="de-DE" sz="1000" kern="100" spc="15" dirty="0">
                <a:solidFill>
                  <a:srgbClr val="33322F"/>
                </a:solidFill>
                <a:effectLst/>
                <a:highlight>
                  <a:srgbClr val="FFFFFF"/>
                </a:highlight>
                <a:latin typeface="Arial" panose="020B0604020202020204" pitchFamily="34" charset="0"/>
                <a:ea typeface="Aptos" panose="020B0004020202020204" pitchFamily="34" charset="0"/>
                <a:cs typeface="Arial" panose="020B0604020202020204" pitchFamily="34" charset="0"/>
              </a:rPr>
              <a:t> genannte Strömung ist auch eine globale</a:t>
            </a:r>
            <a:r>
              <a:rPr lang="de-DE" sz="1000" kern="100" dirty="0">
                <a:effectLst/>
                <a:latin typeface="Arial" panose="020B0604020202020204" pitchFamily="34" charset="0"/>
                <a:ea typeface="Aptos" panose="020B0004020202020204" pitchFamily="34" charset="0"/>
                <a:cs typeface="Arial" panose="020B0604020202020204" pitchFamily="34" charset="0"/>
              </a:rPr>
              <a:t> Umwälzpumpe, die sich durch den gesamten Atlantik und Indischen Ozean bis in den Pazifik zieht, und beeinflusst das Klima auf der ganzen Welt. </a:t>
            </a:r>
            <a:r>
              <a:rPr lang="de-DE" sz="1000" kern="0" spc="15" dirty="0">
                <a:solidFill>
                  <a:srgbClr val="33322F"/>
                </a:solidFill>
                <a:effectLst/>
                <a:highlight>
                  <a:srgbClr val="FFFFFF"/>
                </a:highlight>
                <a:latin typeface="Arial" panose="020B0604020202020204" pitchFamily="34" charset="0"/>
                <a:ea typeface="Times New Roman" panose="02020603050405020304" pitchFamily="18" charset="0"/>
                <a:cs typeface="Arial" panose="020B0604020202020204" pitchFamily="34" charset="0"/>
              </a:rPr>
              <a:t>. Das sogenannte globale Förderband transportiert Nährstoffe aus den Tiefen des Ozeans an die Oberfläche und Sauerstoff in die Tiefsee. Es ist die einzige Möglichkeit für Tiere in der Tiefe, mit Sauerstoff versorgt zu werden. Denn tief unten im Meer ist nicht genug Licht für Pflanzen, um dort Photosynthese zu betreiben. Die Atlantische Umwälzzirkulation ist der größte Motor dieses Förderbandes. Würde die Strömung hier zusammenbrechen, hätte das große Folgen für Tiere in allen Teilen der Ozeane.</a:t>
            </a:r>
            <a:endParaRPr lang="de-DE" sz="1000" kern="100" dirty="0">
              <a:effectLst/>
              <a:highlight>
                <a:srgbClr val="FFFFFF"/>
              </a:highlight>
              <a:latin typeface="Arial" panose="020B0604020202020204" pitchFamily="34" charset="0"/>
              <a:ea typeface="Aptos" panose="020B0004020202020204" pitchFamily="34" charset="0"/>
              <a:cs typeface="Arial" panose="020B0604020202020204" pitchFamily="34" charset="0"/>
            </a:endParaRPr>
          </a:p>
          <a:p>
            <a:pPr fontAlgn="base"/>
            <a:r>
              <a:rPr lang="de-DE" sz="1000" spc="15" dirty="0">
                <a:solidFill>
                  <a:srgbClr val="33322F"/>
                </a:solidFill>
                <a:effectLst/>
                <a:highlight>
                  <a:srgbClr val="FFFFFF"/>
                </a:highlight>
                <a:latin typeface="Arial" panose="020B0604020202020204" pitchFamily="34" charset="0"/>
                <a:ea typeface="Times New Roman" panose="02020603050405020304" pitchFamily="18" charset="0"/>
                <a:cs typeface="Arial" panose="020B0604020202020204" pitchFamily="34" charset="0"/>
              </a:rPr>
              <a:t>Ob und wann die Atlantische Umwälzzirkulation wirklich zusammenbrechen wird, ist noch nicht klar. Der Weltklimarat hat in seinem jüngsten Bericht zwar mit hoher Wahrscheinlichkeit vorausgesagt, dass die Strömung im Atlantik nicht vor Ende des Jahrhunderts komplett kollabieren wird. Gleichzeitig gibt es Anzeichen, dass sie sich derzeit abschwächt. Und auch ein Zusammenbruch erst zum Ende des Jahrhunderts hätte ernste Konsequenzen.</a:t>
            </a:r>
            <a:endParaRPr lang="de-DE" sz="1000" dirty="0">
              <a:effectLst/>
              <a:highlight>
                <a:srgbClr val="FFFFFF"/>
              </a:highlight>
              <a:latin typeface="Arial" panose="020B0604020202020204" pitchFamily="34" charset="0"/>
              <a:ea typeface="Times New Roman" panose="02020603050405020304" pitchFamily="18" charset="0"/>
              <a:cs typeface="Arial" panose="020B0604020202020204" pitchFamily="34" charset="0"/>
            </a:endParaRPr>
          </a:p>
          <a:p>
            <a:r>
              <a:rPr lang="de-DE" sz="1000" kern="100" dirty="0">
                <a:effectLst/>
                <a:latin typeface="Arial" panose="020B0604020202020204" pitchFamily="34" charset="0"/>
                <a:ea typeface="Aptos" panose="020B0004020202020204" pitchFamily="34" charset="0"/>
                <a:cs typeface="Arial" panose="020B0604020202020204" pitchFamily="34" charset="0"/>
              </a:rPr>
              <a:t>Beim Kipppunkt der Nordatlantik-Zirkulation reden wir von einem Risiko und nicht von einer gesicherten Folge des Klimawandels. Ein Risiko, welches vom Weltklimarat zuletzt noch mit weniger als 10 Prozent eingestuft wurde. Im Lichte von vier neuen Studien liegt das Risiko doch deutlich höher.  Angesichts der katastrophalen Folgen, die ein solches Ereignis hätte, ist jedes Risiko inakzeptabel hoch. </a:t>
            </a:r>
          </a:p>
          <a:p>
            <a:r>
              <a:rPr lang="de-DE" sz="1000" kern="100" dirty="0">
                <a:effectLst/>
                <a:latin typeface="Arial" panose="020B0604020202020204" pitchFamily="34" charset="0"/>
                <a:ea typeface="Aptos" panose="020B0004020202020204" pitchFamily="34" charset="0"/>
                <a:cs typeface="Arial" panose="020B0604020202020204" pitchFamily="34" charset="0"/>
              </a:rPr>
              <a:t>Dass der AMOC kurz davor steht, grundlegend an Schwung zu verlieren, zeigt eine neue Studie vom Potsdam-Institut für Klimafolgenforschung (PIK). Ein relativ abrupter Übergang von dem einen Zustand in den anderen ist möglich. Da die atlantische Umwälzströmung zu den zentralen Antreibern des Weltklimas gehört, sind die Folgen einer Veränderung der Strömungsstärke enorm und kaum eingrenzbar.</a:t>
            </a:r>
          </a:p>
          <a:p>
            <a:r>
              <a:rPr lang="de-DE" sz="1000" kern="100" dirty="0">
                <a:effectLst/>
                <a:latin typeface="Arial" panose="020B0604020202020204" pitchFamily="34" charset="0"/>
                <a:ea typeface="Aptos" panose="020B0004020202020204" pitchFamily="34" charset="0"/>
                <a:cs typeface="Arial" panose="020B0604020202020204" pitchFamily="34" charset="0"/>
              </a:rPr>
              <a:t>Schon vorangegangene Studien hätten gezeigt, dass die AMOC derzeit so schwach sei wie nie in den vergangenen 1.000 Jahren, heißt es in einer Mitteilung des PIK. Zentral für das Phänomen sei das Abschmelzen der Eismassen in Grönland in im Nordpolarmeer. Dadurch flössen enorme Mengen Süßwasser in den Ozean und verringerten den Salzgehalt in den oberen Wasserschichten. Da Süßwasser aber weniger Gewicht habe als Salzwasser, sinken die Wassermassen in Polarnähe nicht mehr so stark wie früher Richtung Meeresgrund.</a:t>
            </a:r>
          </a:p>
          <a:p>
            <a:r>
              <a:rPr lang="de-DE" sz="1000" kern="100" dirty="0">
                <a:effectLst/>
                <a:latin typeface="Arial" panose="020B0604020202020204" pitchFamily="34" charset="0"/>
                <a:ea typeface="Aptos" panose="020B0004020202020204" pitchFamily="34" charset="0"/>
                <a:cs typeface="Arial" panose="020B0604020202020204" pitchFamily="34" charset="0"/>
              </a:rPr>
              <a:t>Dieses Absinken ist aber eine zentrale Pumpe der Umwälzströmung. Von dort strömen die Wassermassen eigentlich dann am Grund in Richtung Äquator, wo sie durch Sonneneinstrahlung wieder erwärmt werden, aufsteigen und wieder nach Norden geführt werden.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000" kern="100" dirty="0">
                <a:effectLst/>
                <a:latin typeface="Arial" panose="020B0604020202020204" pitchFamily="34" charset="0"/>
                <a:ea typeface="Aptos" panose="020B0004020202020204" pitchFamily="34" charset="0"/>
                <a:cs typeface="Arial" panose="020B0604020202020204" pitchFamily="34" charset="0"/>
              </a:rPr>
              <a:t>In Europa würden sich Wetter und Niederschlagsmuster komplett verändern (die Prognosen klaffen von 2 - 10° kälter in D und zwischen 8 und  30° an Norwegischer Küste und das innerhalb eines Jahrhunderts, also pro Jahrzehnt 1 ° . Das sind sehr, sehr schnelle Klimaveränderungen, an die sich keine Zivilisation und keine Natur anpassen kann. Und auch in</a:t>
            </a:r>
            <a:r>
              <a:rPr lang="de-DE" sz="1000" kern="0" spc="15" dirty="0">
                <a:solidFill>
                  <a:srgbClr val="33322F"/>
                </a:solidFill>
                <a:effectLst/>
                <a:latin typeface="Arial" panose="020B0604020202020204" pitchFamily="34" charset="0"/>
                <a:ea typeface="Times New Roman" panose="02020603050405020304" pitchFamily="18" charset="0"/>
                <a:cs typeface="Arial" panose="020B0604020202020204" pitchFamily="34" charset="0"/>
              </a:rPr>
              <a:t> anderen Bereichen der Welt würde sich das Klima stark ändern. Zum Beispiel würde sich die tropische Regenzone nach Süden verschieben. Die Sahel-Zone würde so noch trockener werden. Weiter südlich würde es viel mehr regnen.</a:t>
            </a:r>
            <a:endParaRPr lang="de-DE" sz="1000" kern="100" dirty="0">
              <a:effectLst/>
              <a:latin typeface="Arial" panose="020B0604020202020204" pitchFamily="34" charset="0"/>
              <a:ea typeface="Aptos" panose="020B0004020202020204" pitchFamily="34" charset="0"/>
              <a:cs typeface="Arial" panose="020B0604020202020204" pitchFamily="34" charset="0"/>
            </a:endParaRPr>
          </a:p>
          <a:p>
            <a:endParaRPr lang="de-DE" sz="1000" kern="100" dirty="0">
              <a:effectLst/>
              <a:latin typeface="Arial" panose="020B0604020202020204" pitchFamily="34" charset="0"/>
              <a:ea typeface="Aptos" panose="020B0004020202020204" pitchFamily="34" charset="0"/>
              <a:cs typeface="Arial" panose="020B0604020202020204" pitchFamily="34" charset="0"/>
            </a:endParaRPr>
          </a:p>
          <a:p>
            <a:r>
              <a:rPr lang="de-DE" dirty="0"/>
              <a:t>SUBPOLAR-WIRBEL</a:t>
            </a:r>
          </a:p>
          <a:p>
            <a:r>
              <a:rPr lang="de-DE" dirty="0"/>
              <a:t>Was droht da?: In der Labrador- und der </a:t>
            </a:r>
            <a:r>
              <a:rPr lang="de-DE" dirty="0" err="1"/>
              <a:t>Irmingersee</a:t>
            </a:r>
            <a:r>
              <a:rPr lang="de-DE" dirty="0"/>
              <a:t> vor der Südspitze Grönlands liegt eine der </a:t>
            </a:r>
            <a:r>
              <a:rPr lang="de-DE" dirty="0" err="1"/>
              <a:t>groBen</a:t>
            </a:r>
            <a:r>
              <a:rPr lang="de-DE" dirty="0"/>
              <a:t> Absinkzonen der AMOC, wo abgekühltes Ozeanwasser in die Tiefe rauscht. Der dortige Subpolarwirbel ist sensibler als andere Teile der AMOC, wohl weil er naher an Grönland liegt, von wo immer mehr Schmelzwasser abfließt und diese sogenannte Tiefenkonvektion stört. Wird eine kritische Schwelle überschritten, könnte das Strömungssystem innerhalb nur eines Jahrzehnts kollabieren.</a:t>
            </a:r>
          </a:p>
          <a:p>
            <a:r>
              <a:rPr lang="de-DE" dirty="0"/>
              <a:t>Wann ist die Schwelle erreicht?: Zwischen 1,1 und 3,8 Grad Erderhitzung.</a:t>
            </a:r>
          </a:p>
          <a:p>
            <a:r>
              <a:rPr lang="de-DE" dirty="0"/>
              <a:t>Mit welcher Gewissheit?: hoch</a:t>
            </a:r>
          </a:p>
          <a:p>
            <a:r>
              <a:rPr lang="de-DE" dirty="0"/>
              <a:t>Was sind die Folgen?: Nicht so weitreichend wie beim Kollaps der gesamten AMOC, aber doch dramatisch: Der Nordatlantik (und Teile Nord-europas) könnten um zwei bis vier Grad abkühlen, der Jetstream könnte sich nach Norden verschieben, Wetterextreme würden drastisch zunehmen.</a:t>
            </a:r>
          </a:p>
        </p:txBody>
      </p:sp>
      <p:sp>
        <p:nvSpPr>
          <p:cNvPr id="4" name="Foliennummernplatzhalter 3"/>
          <p:cNvSpPr>
            <a:spLocks noGrp="1"/>
          </p:cNvSpPr>
          <p:nvPr>
            <p:ph type="sldNum" sz="quarter" idx="5"/>
          </p:nvPr>
        </p:nvSpPr>
        <p:spPr/>
        <p:txBody>
          <a:bodyPr/>
          <a:lstStyle/>
          <a:p>
            <a:fld id="{4919D0FE-4C17-7F46-AB29-CD4F4AA0298F}" type="slidenum">
              <a:rPr lang="de-DE" smtClean="0"/>
              <a:t>27</a:t>
            </a:fld>
            <a:endParaRPr lang="de-DE"/>
          </a:p>
        </p:txBody>
      </p:sp>
    </p:spTree>
    <p:extLst>
      <p:ext uri="{BB962C8B-B14F-4D97-AF65-F5344CB8AC3E}">
        <p14:creationId xmlns:p14="http://schemas.microsoft.com/office/powerpoint/2010/main" val="157945587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u="sng" kern="100"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3"/>
              </a:rPr>
              <a:t>https://www.forum.eu/klimawandel/stefan-rahmstorf-uber-das-risiko-eines-nahen-kollaps-des-amoc</a:t>
            </a:r>
            <a:br>
              <a:rPr lang="de-DE" sz="1200" kern="100" dirty="0">
                <a:effectLst/>
                <a:latin typeface="Aptos" panose="020B0004020202020204" pitchFamily="34" charset="0"/>
                <a:ea typeface="Aptos" panose="020B0004020202020204" pitchFamily="34" charset="0"/>
                <a:cs typeface="Times New Roman" panose="02020603050405020304" pitchFamily="18" charset="0"/>
              </a:rPr>
            </a:br>
            <a:br>
              <a:rPr lang="de-DE" sz="1200" kern="100" dirty="0">
                <a:effectLst/>
                <a:latin typeface="Aptos" panose="020B0004020202020204" pitchFamily="34" charset="0"/>
                <a:ea typeface="Aptos" panose="020B0004020202020204" pitchFamily="34" charset="0"/>
                <a:cs typeface="Times New Roman" panose="02020603050405020304" pitchFamily="18" charset="0"/>
              </a:rPr>
            </a:br>
            <a:r>
              <a:rPr lang="de-DE" sz="1200" kern="100" dirty="0">
                <a:effectLst/>
                <a:latin typeface="Aptos" panose="020B0004020202020204" pitchFamily="34" charset="0"/>
                <a:ea typeface="Aptos" panose="020B0004020202020204" pitchFamily="34" charset="0"/>
                <a:cs typeface="Times New Roman" panose="02020603050405020304" pitchFamily="18" charset="0"/>
              </a:rPr>
              <a:t>Eine sehr deutliche Bestandsaufnahme durch Stefan Rahmstorf vom PIK (Potsdam Institut für Klimafolgenforschung), der "über die Kipppunkte der Atlantischen Umwälzströmung (</a:t>
            </a:r>
            <a:r>
              <a:rPr lang="de-DE" sz="1200" kern="100" dirty="0" err="1">
                <a:effectLst/>
                <a:latin typeface="Aptos" panose="020B0004020202020204" pitchFamily="34" charset="0"/>
                <a:ea typeface="Aptos" panose="020B0004020202020204" pitchFamily="34" charset="0"/>
                <a:cs typeface="Times New Roman" panose="02020603050405020304" pitchFamily="18" charset="0"/>
              </a:rPr>
              <a:t>Atlantic</a:t>
            </a:r>
            <a:r>
              <a:rPr lang="de-DE" sz="1200" kern="100" dirty="0">
                <a:effectLst/>
                <a:latin typeface="Aptos" panose="020B0004020202020204" pitchFamily="34" charset="0"/>
                <a:ea typeface="Aptos" panose="020B0004020202020204" pitchFamily="34" charset="0"/>
                <a:cs typeface="Times New Roman" panose="02020603050405020304" pitchFamily="18" charset="0"/>
              </a:rPr>
              <a:t> Meridional </a:t>
            </a:r>
            <a:r>
              <a:rPr lang="de-DE" sz="1200" kern="100" dirty="0" err="1">
                <a:effectLst/>
                <a:latin typeface="Aptos" panose="020B0004020202020204" pitchFamily="34" charset="0"/>
                <a:ea typeface="Aptos" panose="020B0004020202020204" pitchFamily="34" charset="0"/>
                <a:cs typeface="Times New Roman" panose="02020603050405020304" pitchFamily="18" charset="0"/>
              </a:rPr>
              <a:t>Overturning</a:t>
            </a:r>
            <a:r>
              <a:rPr lang="de-DE" sz="1200" kern="100" dirty="0">
                <a:effectLst/>
                <a:latin typeface="Aptos" panose="020B0004020202020204" pitchFamily="34" charset="0"/>
                <a:ea typeface="Aptos" panose="020B0004020202020204" pitchFamily="34" charset="0"/>
                <a:cs typeface="Times New Roman" panose="02020603050405020304" pitchFamily="18" charset="0"/>
              </a:rPr>
              <a:t> </a:t>
            </a:r>
            <a:r>
              <a:rPr lang="de-DE" sz="1200" kern="100" dirty="0" err="1">
                <a:effectLst/>
                <a:latin typeface="Aptos" panose="020B0004020202020204" pitchFamily="34" charset="0"/>
                <a:ea typeface="Aptos" panose="020B0004020202020204" pitchFamily="34" charset="0"/>
                <a:cs typeface="Times New Roman" panose="02020603050405020304" pitchFamily="18" charset="0"/>
              </a:rPr>
              <a:t>Circulation</a:t>
            </a:r>
            <a:r>
              <a:rPr lang="de-DE" sz="1200" kern="100" dirty="0">
                <a:effectLst/>
                <a:latin typeface="Aptos" panose="020B0004020202020204" pitchFamily="34" charset="0"/>
                <a:ea typeface="Aptos" panose="020B0004020202020204" pitchFamily="34" charset="0"/>
                <a:cs typeface="Times New Roman" panose="02020603050405020304" pitchFamily="18" charset="0"/>
              </a:rPr>
              <a:t>, AMOC) spricht und zu dem Schluss kommt, dass die Klimamodelle des IPCC die Wahrscheinlichkeit eines nahenden Zusammenbruchs des AMOC unterschätzen. </a:t>
            </a:r>
            <a:br>
              <a:rPr lang="de-DE" sz="1200" kern="100" dirty="0">
                <a:effectLst/>
                <a:latin typeface="Aptos" panose="020B0004020202020204" pitchFamily="34" charset="0"/>
                <a:ea typeface="Aptos" panose="020B0004020202020204" pitchFamily="34" charset="0"/>
                <a:cs typeface="Times New Roman" panose="02020603050405020304" pitchFamily="18" charset="0"/>
              </a:rPr>
            </a:br>
            <a:r>
              <a:rPr lang="de-DE" sz="1200" kern="100" dirty="0">
                <a:effectLst/>
                <a:latin typeface="Aptos" panose="020B0004020202020204" pitchFamily="34" charset="0"/>
                <a:ea typeface="Aptos" panose="020B0004020202020204" pitchFamily="34" charset="0"/>
                <a:cs typeface="Times New Roman" panose="02020603050405020304" pitchFamily="18" charset="0"/>
              </a:rPr>
              <a:t>Im Februar erschien eine vielbeachtete Studie, die zeigte, dass der AMOC tatsächlich Anzeichen eines Zusammenbruchs zeigt, und die Forscher berechneten eine Wahrscheinlichkeit dafür von 95% bis 2100. Die neuesten Diskussionen und die neuen Modellberechnungen verschärfen diese bereits katastrophale Prognose.“ Rahmstorf weist darauf hin, dass "35 bis 45% aller qualitativ hochwertigen Klimamodelle einen Kollaps des Wärmetransports der Nordatlantik-Ströme in den 2030er Jahren" prognostizieren."</a:t>
            </a:r>
            <a:br>
              <a:rPr lang="de-DE" sz="1200" kern="100" dirty="0">
                <a:effectLst/>
                <a:latin typeface="Aptos" panose="020B0004020202020204" pitchFamily="34" charset="0"/>
                <a:ea typeface="Aptos" panose="020B0004020202020204" pitchFamily="34" charset="0"/>
                <a:cs typeface="Times New Roman" panose="02020603050405020304" pitchFamily="18" charset="0"/>
              </a:rPr>
            </a:br>
            <a:br>
              <a:rPr lang="de-DE" sz="1200" kern="100" dirty="0">
                <a:effectLst/>
                <a:latin typeface="Aptos" panose="020B0004020202020204" pitchFamily="34" charset="0"/>
                <a:ea typeface="Aptos" panose="020B0004020202020204" pitchFamily="34" charset="0"/>
                <a:cs typeface="Times New Roman" panose="02020603050405020304" pitchFamily="18" charset="0"/>
              </a:rPr>
            </a:br>
            <a:r>
              <a:rPr lang="de-DE" sz="1200" kern="100" dirty="0">
                <a:effectLst/>
                <a:latin typeface="Aptos" panose="020B0004020202020204" pitchFamily="34" charset="0"/>
                <a:ea typeface="Aptos" panose="020B0004020202020204" pitchFamily="34" charset="0"/>
                <a:cs typeface="Times New Roman" panose="02020603050405020304" pitchFamily="18" charset="0"/>
              </a:rPr>
              <a:t>"Eine harte Konfrontation von Politik und Bevölkerung sähe circa so aus: Ab 2050 beginnt der AMOC mit einer Wahrscheinlichkeit von 80% zu kollabieren. Innerhalb von 100 Jahren wird England zunehmend unbewohnbar und es gibt einen Temperaturabfall in Europa von bis zu 35°C, was arktische Temperaturen im Winter von Berlin bis Norwegen bedeutet mit selbstevidenten ökonomischen Folgen. Und das ist nicht die Zukunft irgendeiner anonymen Menschengeneration in hunderten von Jahren, sondern die Zukunft unserer Enkelkinder. Und sie wird so eintreten, wenn wir nicht sofort Maßnahmen ergreifen."</a:t>
            </a:r>
          </a:p>
          <a:p>
            <a:endParaRPr lang="de-DE" dirty="0"/>
          </a:p>
        </p:txBody>
      </p:sp>
      <p:sp>
        <p:nvSpPr>
          <p:cNvPr id="4" name="Foliennummernplatzhalter 3"/>
          <p:cNvSpPr>
            <a:spLocks noGrp="1"/>
          </p:cNvSpPr>
          <p:nvPr>
            <p:ph type="sldNum" sz="quarter" idx="5"/>
          </p:nvPr>
        </p:nvSpPr>
        <p:spPr/>
        <p:txBody>
          <a:bodyPr/>
          <a:lstStyle/>
          <a:p>
            <a:fld id="{4919D0FE-4C17-7F46-AB29-CD4F4AA0298F}" type="slidenum">
              <a:rPr lang="de-DE" smtClean="0"/>
              <a:t>28</a:t>
            </a:fld>
            <a:endParaRPr lang="de-DE"/>
          </a:p>
        </p:txBody>
      </p:sp>
    </p:spTree>
    <p:extLst>
      <p:ext uri="{BB962C8B-B14F-4D97-AF65-F5344CB8AC3E}">
        <p14:creationId xmlns:p14="http://schemas.microsoft.com/office/powerpoint/2010/main" val="315349311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b="0" i="0" u="none" strike="noStrike" kern="1200" dirty="0">
                <a:solidFill>
                  <a:schemeClr val="tx1"/>
                </a:solidFill>
                <a:effectLst/>
                <a:latin typeface="+mn-lt"/>
                <a:ea typeface="+mn-ea"/>
                <a:cs typeface="+mn-cs"/>
              </a:rPr>
              <a:t>Der Public Broadcasting Service (PBS) ist eine nicht kommerzielle TV-Senderkette (Network) in den USA. PBS wurde am 3. November 1969 als Nachfolger des National Education Television (NET) gegründet, das zum Sendestart von PBS am 5. Oktober 1970 seinen Betrieb einstellte. Eigentümer des PBS sind die 348 nicht </a:t>
            </a:r>
            <a:r>
              <a:rPr lang="de-DE" sz="1200" b="0" i="0" u="none" strike="noStrike" kern="1200" dirty="0" err="1">
                <a:solidFill>
                  <a:schemeClr val="tx1"/>
                </a:solidFill>
                <a:effectLst/>
                <a:latin typeface="+mn-lt"/>
                <a:ea typeface="+mn-ea"/>
                <a:cs typeface="+mn-cs"/>
              </a:rPr>
              <a:t>kommerziel</a:t>
            </a:r>
            <a:r>
              <a:rPr lang="de-DE" sz="1200" b="0" i="0" u="none" strike="noStrike" kern="1200" dirty="0">
                <a:solidFill>
                  <a:schemeClr val="tx1"/>
                </a:solidFill>
                <a:effectLst/>
                <a:latin typeface="+mn-lt"/>
                <a:ea typeface="+mn-ea"/>
                <a:cs typeface="+mn-cs"/>
              </a:rPr>
              <a:t>… </a:t>
            </a:r>
            <a:r>
              <a:rPr lang="de-DE" sz="1200" b="0" i="0" u="none" strike="noStrike" kern="1200" dirty="0">
                <a:solidFill>
                  <a:schemeClr val="tx1"/>
                </a:solidFill>
                <a:effectLst/>
                <a:latin typeface="+mn-lt"/>
                <a:ea typeface="+mn-ea"/>
                <a:cs typeface="+mn-cs"/>
                <a:hlinkClick r:id="rId3"/>
              </a:rPr>
              <a:t>Wikipedia </a:t>
            </a:r>
            <a:endParaRPr lang="de-DE" sz="1200" b="0" i="0" u="none" strike="noStrike" kern="1200" dirty="0">
              <a:solidFill>
                <a:schemeClr val="tx1"/>
              </a:solidFill>
              <a:effectLst/>
              <a:latin typeface="+mn-lt"/>
              <a:ea typeface="+mn-ea"/>
              <a:cs typeface="+mn-cs"/>
            </a:endParaRPr>
          </a:p>
          <a:p>
            <a:br>
              <a:rPr lang="de-DE" dirty="0"/>
            </a:br>
            <a:endParaRPr lang="de-DE" dirty="0"/>
          </a:p>
        </p:txBody>
      </p:sp>
      <p:sp>
        <p:nvSpPr>
          <p:cNvPr id="4" name="Foliennummernplatzhalter 3"/>
          <p:cNvSpPr>
            <a:spLocks noGrp="1"/>
          </p:cNvSpPr>
          <p:nvPr>
            <p:ph type="sldNum" sz="quarter" idx="5"/>
          </p:nvPr>
        </p:nvSpPr>
        <p:spPr/>
        <p:txBody>
          <a:bodyPr/>
          <a:lstStyle/>
          <a:p>
            <a:fld id="{4919D0FE-4C17-7F46-AB29-CD4F4AA0298F}" type="slidenum">
              <a:rPr lang="de-DE" smtClean="0"/>
              <a:t>29</a:t>
            </a:fld>
            <a:endParaRPr lang="de-DE"/>
          </a:p>
        </p:txBody>
      </p:sp>
    </p:spTree>
    <p:extLst>
      <p:ext uri="{BB962C8B-B14F-4D97-AF65-F5344CB8AC3E}">
        <p14:creationId xmlns:p14="http://schemas.microsoft.com/office/powerpoint/2010/main" val="90777029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Was bedeuten im Schnitt 10 Grad kältere Winter mit Kältezungen von -35°C?? Unsere Natur und unsere Landwirtschaft sind nicht darauf ausgelegt und haben keine Zeit, sich an die rasanten Veränderungen anzupassen.</a:t>
            </a:r>
          </a:p>
          <a:p>
            <a:endParaRPr lang="de-DE" dirty="0"/>
          </a:p>
          <a:p>
            <a:r>
              <a:rPr lang="de-DE" dirty="0"/>
              <a:t>Doku auf ARTE „AMOC - The end </a:t>
            </a:r>
            <a:r>
              <a:rPr lang="de-DE" dirty="0" err="1"/>
              <a:t>of</a:t>
            </a:r>
            <a:r>
              <a:rPr lang="de-DE"/>
              <a:t> Europe </a:t>
            </a:r>
            <a:r>
              <a:rPr lang="de-DE" dirty="0" err="1"/>
              <a:t>is</a:t>
            </a:r>
            <a:r>
              <a:rPr lang="de-DE" dirty="0"/>
              <a:t> </a:t>
            </a:r>
            <a:r>
              <a:rPr lang="de-DE" dirty="0" err="1"/>
              <a:t>coming</a:t>
            </a:r>
            <a:r>
              <a:rPr lang="de-DE" dirty="0"/>
              <a:t>“</a:t>
            </a:r>
          </a:p>
          <a:p>
            <a:r>
              <a:rPr lang="de-DE" sz="1200" b="0" i="0" kern="1200" dirty="0">
                <a:solidFill>
                  <a:schemeClr val="tx1"/>
                </a:solidFill>
                <a:effectLst/>
                <a:latin typeface="+mn-lt"/>
                <a:ea typeface="+mn-ea"/>
                <a:cs typeface="+mn-cs"/>
                <a:hlinkClick r:id="rId3"/>
              </a:rPr>
              <a:t>https://youtu.be/GDy7Q8iAtFg?si=OOebtsNjuA7lgpiL</a:t>
            </a:r>
            <a:endParaRPr lang="de-DE" dirty="0"/>
          </a:p>
        </p:txBody>
      </p:sp>
      <p:sp>
        <p:nvSpPr>
          <p:cNvPr id="4" name="Foliennummernplatzhalter 3"/>
          <p:cNvSpPr>
            <a:spLocks noGrp="1"/>
          </p:cNvSpPr>
          <p:nvPr>
            <p:ph type="sldNum" sz="quarter" idx="5"/>
          </p:nvPr>
        </p:nvSpPr>
        <p:spPr/>
        <p:txBody>
          <a:bodyPr/>
          <a:lstStyle/>
          <a:p>
            <a:fld id="{4919D0FE-4C17-7F46-AB29-CD4F4AA0298F}" type="slidenum">
              <a:rPr lang="de-DE" smtClean="0"/>
              <a:t>30</a:t>
            </a:fld>
            <a:endParaRPr lang="de-DE"/>
          </a:p>
        </p:txBody>
      </p:sp>
    </p:spTree>
    <p:extLst>
      <p:ext uri="{BB962C8B-B14F-4D97-AF65-F5344CB8AC3E}">
        <p14:creationId xmlns:p14="http://schemas.microsoft.com/office/powerpoint/2010/main" val="20185758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Man muss sich mit diesen Szenarien emotional verbinden: Wie werden die Lebensbedingungen der nächsten Generation aussehen? Wie wird es sich anfühlen, in Extremwetter zu leben, in zerstörten Ökosystemen, mit leeren Regalen in den Supermärkten, mit einer Zivilisation, in der mehr als 30% ihre Lebensgrundlagen verloren haben und flüchten müssen? Was bedeutet eine zerstörte Natur, der totale Verlust unserer Ökosysteme, was bedeutet der globale Zusammenbruch der Landwirtschaft für die Nahrungssicherung, was für den Fortbestand der menschlichen Zivilisation?</a:t>
            </a:r>
          </a:p>
        </p:txBody>
      </p:sp>
      <p:sp>
        <p:nvSpPr>
          <p:cNvPr id="4" name="Foliennummernplatzhalter 3"/>
          <p:cNvSpPr>
            <a:spLocks noGrp="1"/>
          </p:cNvSpPr>
          <p:nvPr>
            <p:ph type="sldNum" sz="quarter" idx="5"/>
          </p:nvPr>
        </p:nvSpPr>
        <p:spPr/>
        <p:txBody>
          <a:bodyPr/>
          <a:lstStyle/>
          <a:p>
            <a:fld id="{4919D0FE-4C17-7F46-AB29-CD4F4AA0298F}" type="slidenum">
              <a:rPr lang="de-DE" smtClean="0"/>
              <a:t>31</a:t>
            </a:fld>
            <a:endParaRPr lang="de-DE"/>
          </a:p>
        </p:txBody>
      </p:sp>
    </p:spTree>
    <p:extLst>
      <p:ext uri="{BB962C8B-B14F-4D97-AF65-F5344CB8AC3E}">
        <p14:creationId xmlns:p14="http://schemas.microsoft.com/office/powerpoint/2010/main" val="1974548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4919D0FE-4C17-7F46-AB29-CD4F4AA0298F}" type="slidenum">
              <a:rPr lang="de-DE" smtClean="0"/>
              <a:t>5</a:t>
            </a:fld>
            <a:endParaRPr lang="de-DE"/>
          </a:p>
        </p:txBody>
      </p:sp>
    </p:spTree>
    <p:extLst>
      <p:ext uri="{BB962C8B-B14F-4D97-AF65-F5344CB8AC3E}">
        <p14:creationId xmlns:p14="http://schemas.microsoft.com/office/powerpoint/2010/main" val="313034786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800" kern="100" dirty="0">
                <a:effectLst/>
                <a:latin typeface="Aptos" panose="020B0004020202020204" pitchFamily="34" charset="0"/>
                <a:ea typeface="Aptos" panose="020B0004020202020204" pitchFamily="34" charset="0"/>
                <a:cs typeface="Times New Roman" panose="02020603050405020304" pitchFamily="18" charset="0"/>
              </a:rPr>
              <a:t> </a:t>
            </a:r>
          </a:p>
          <a:p>
            <a:r>
              <a:rPr lang="de-DE" sz="1800" kern="100" dirty="0">
                <a:effectLst/>
                <a:latin typeface="Aptos" panose="020B0004020202020204" pitchFamily="34" charset="0"/>
                <a:ea typeface="Aptos" panose="020B0004020202020204" pitchFamily="34" charset="0"/>
                <a:cs typeface="Times New Roman" panose="02020603050405020304" pitchFamily="18" charset="0"/>
              </a:rPr>
              <a:t>Stefan Rahmstorf:</a:t>
            </a:r>
          </a:p>
          <a:p>
            <a:r>
              <a:rPr lang="de-DE" sz="1800" u="sng"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3"/>
              </a:rPr>
              <a:t>https://www.forum.eu/klimawandel/stefan-rahmstorf-uber-das-risiko-eines-nahen-kollaps-des-amoc</a:t>
            </a:r>
            <a:br>
              <a:rPr lang="de-DE" sz="1800" dirty="0">
                <a:effectLst/>
                <a:latin typeface="Aptos" panose="020B0004020202020204" pitchFamily="34" charset="0"/>
                <a:ea typeface="Aptos" panose="020B0004020202020204" pitchFamily="34" charset="0"/>
                <a:cs typeface="Times New Roman" panose="02020603050405020304" pitchFamily="18" charset="0"/>
              </a:rPr>
            </a:br>
            <a:br>
              <a:rPr lang="de-DE" sz="1800" dirty="0">
                <a:effectLst/>
                <a:latin typeface="Aptos" panose="020B0004020202020204" pitchFamily="34" charset="0"/>
                <a:ea typeface="Aptos" panose="020B0004020202020204" pitchFamily="34" charset="0"/>
                <a:cs typeface="Times New Roman" panose="02020603050405020304" pitchFamily="18" charset="0"/>
              </a:rPr>
            </a:br>
            <a:r>
              <a:rPr lang="de-DE" sz="1800" dirty="0">
                <a:effectLst/>
                <a:latin typeface="Aptos" panose="020B0004020202020204" pitchFamily="34" charset="0"/>
                <a:ea typeface="Aptos" panose="020B0004020202020204" pitchFamily="34" charset="0"/>
                <a:cs typeface="Times New Roman" panose="02020603050405020304" pitchFamily="18" charset="0"/>
              </a:rPr>
              <a:t>Eine sehr deutliche Bestandsaufnahme durch Stefan Rahmstorf vom PIK (Potsdam Institut für Klimafolgenforschung), der "über die Kipppunkte der Atlantischen Umwälzströmung (</a:t>
            </a:r>
            <a:r>
              <a:rPr lang="de-DE" sz="1800" dirty="0" err="1">
                <a:effectLst/>
                <a:latin typeface="Aptos" panose="020B0004020202020204" pitchFamily="34" charset="0"/>
                <a:ea typeface="Aptos" panose="020B0004020202020204" pitchFamily="34" charset="0"/>
                <a:cs typeface="Times New Roman" panose="02020603050405020304" pitchFamily="18" charset="0"/>
              </a:rPr>
              <a:t>Atlantic</a:t>
            </a:r>
            <a:r>
              <a:rPr lang="de-DE" sz="1800" dirty="0">
                <a:effectLst/>
                <a:latin typeface="Aptos" panose="020B0004020202020204" pitchFamily="34" charset="0"/>
                <a:ea typeface="Aptos" panose="020B0004020202020204" pitchFamily="34" charset="0"/>
                <a:cs typeface="Times New Roman" panose="02020603050405020304" pitchFamily="18" charset="0"/>
              </a:rPr>
              <a:t> Meridional </a:t>
            </a:r>
            <a:r>
              <a:rPr lang="de-DE" sz="1800" dirty="0" err="1">
                <a:effectLst/>
                <a:latin typeface="Aptos" panose="020B0004020202020204" pitchFamily="34" charset="0"/>
                <a:ea typeface="Aptos" panose="020B0004020202020204" pitchFamily="34" charset="0"/>
                <a:cs typeface="Times New Roman" panose="02020603050405020304" pitchFamily="18" charset="0"/>
              </a:rPr>
              <a:t>Overturning</a:t>
            </a:r>
            <a:r>
              <a:rPr lang="de-DE" sz="1800" dirty="0">
                <a:effectLst/>
                <a:latin typeface="Aptos" panose="020B0004020202020204" pitchFamily="34" charset="0"/>
                <a:ea typeface="Aptos" panose="020B0004020202020204" pitchFamily="34" charset="0"/>
                <a:cs typeface="Times New Roman" panose="02020603050405020304" pitchFamily="18" charset="0"/>
              </a:rPr>
              <a:t> </a:t>
            </a:r>
            <a:r>
              <a:rPr lang="de-DE" sz="1800" dirty="0" err="1">
                <a:effectLst/>
                <a:latin typeface="Aptos" panose="020B0004020202020204" pitchFamily="34" charset="0"/>
                <a:ea typeface="Aptos" panose="020B0004020202020204" pitchFamily="34" charset="0"/>
                <a:cs typeface="Times New Roman" panose="02020603050405020304" pitchFamily="18" charset="0"/>
              </a:rPr>
              <a:t>Circulation</a:t>
            </a:r>
            <a:r>
              <a:rPr lang="de-DE" sz="1800" dirty="0">
                <a:effectLst/>
                <a:latin typeface="Aptos" panose="020B0004020202020204" pitchFamily="34" charset="0"/>
                <a:ea typeface="Aptos" panose="020B0004020202020204" pitchFamily="34" charset="0"/>
                <a:cs typeface="Times New Roman" panose="02020603050405020304" pitchFamily="18" charset="0"/>
              </a:rPr>
              <a:t>, AMOC) spricht und zu dem Schluss kommt, dass die Klimamodelle des IPCC die Wahrscheinlichkeit eines nahenden Zusammenbruchs des AMOC unterschätzen. </a:t>
            </a:r>
            <a:br>
              <a:rPr lang="de-DE" sz="1800" dirty="0">
                <a:effectLst/>
                <a:latin typeface="Aptos" panose="020B0004020202020204" pitchFamily="34" charset="0"/>
                <a:ea typeface="Aptos" panose="020B0004020202020204" pitchFamily="34" charset="0"/>
                <a:cs typeface="Times New Roman" panose="02020603050405020304" pitchFamily="18" charset="0"/>
              </a:rPr>
            </a:br>
            <a:r>
              <a:rPr lang="de-DE" sz="1800" dirty="0">
                <a:effectLst/>
                <a:latin typeface="Aptos" panose="020B0004020202020204" pitchFamily="34" charset="0"/>
                <a:ea typeface="Aptos" panose="020B0004020202020204" pitchFamily="34" charset="0"/>
                <a:cs typeface="Times New Roman" panose="02020603050405020304" pitchFamily="18" charset="0"/>
              </a:rPr>
              <a:t>Im Februar erschien eine vielbeachtete Studie, die zeigte, dass der AMOC tatsächlich Anzeichen eines Zusammenbruchs zeigt, und die Forscher berechneten eine Wahrscheinlichkeit dafür von 95% bis 2100. Die neuesten Diskussionen und die neuen Modellberechnungen verschärfen diese bereits katastrophale Prognose.“ Rahmstorf weist darauf hin, dass "35 bis 45% aller qualitativ hochwertigen Klimamodelle einen Kollaps des Wärmetransports der Nordatlantik-Ströme in den 2030er Jahren" prognostizieren."</a:t>
            </a:r>
            <a:br>
              <a:rPr lang="de-DE" sz="1800" dirty="0">
                <a:effectLst/>
                <a:latin typeface="Aptos" panose="020B0004020202020204" pitchFamily="34" charset="0"/>
                <a:ea typeface="Aptos" panose="020B0004020202020204" pitchFamily="34" charset="0"/>
                <a:cs typeface="Times New Roman" panose="02020603050405020304" pitchFamily="18" charset="0"/>
              </a:rPr>
            </a:br>
            <a:endParaRPr lang="de-DE" sz="1800" dirty="0">
              <a:effectLst/>
              <a:latin typeface="Aptos" panose="020B0004020202020204" pitchFamily="34" charset="0"/>
              <a:ea typeface="Aptos" panose="020B0004020202020204" pitchFamily="34" charset="0"/>
              <a:cs typeface="Times New Roman" panose="02020603050405020304" pitchFamily="18" charset="0"/>
            </a:endParaRPr>
          </a:p>
          <a:p>
            <a:r>
              <a:rPr lang="de-DE" sz="1200" b="1" kern="1200" dirty="0">
                <a:solidFill>
                  <a:schemeClr val="tx1"/>
                </a:solidFill>
                <a:effectLst/>
                <a:latin typeface="+mn-lt"/>
                <a:ea typeface="+mn-ea"/>
                <a:cs typeface="+mn-cs"/>
              </a:rPr>
              <a:t> Die AMOC: Interview mit Rahmstorf, 06.25 zu  den</a:t>
            </a:r>
            <a:r>
              <a:rPr lang="de-DE" sz="1200" kern="1200" dirty="0">
                <a:solidFill>
                  <a:schemeClr val="tx1"/>
                </a:solidFill>
                <a:effectLst/>
                <a:latin typeface="+mn-lt"/>
                <a:ea typeface="+mn-ea"/>
                <a:cs typeface="+mn-cs"/>
              </a:rPr>
              <a:t> neuesten Forschungsergebnissen (bisher im Preprint; die Studie derzeit im Peer-Review-Prozess) </a:t>
            </a:r>
          </a:p>
          <a:p>
            <a:r>
              <a:rPr lang="de-DE" sz="1200" b="1" kern="1200" dirty="0">
                <a:solidFill>
                  <a:schemeClr val="tx1"/>
                </a:solidFill>
                <a:effectLst/>
                <a:latin typeface="+mn-lt"/>
                <a:ea typeface="+mn-ea"/>
                <a:cs typeface="+mn-cs"/>
              </a:rPr>
              <a:t> </a:t>
            </a:r>
            <a:endParaRPr lang="de-DE"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 Lange hat man über das Kippen der AMOC als ein sogenanntes „Low </a:t>
            </a:r>
            <a:r>
              <a:rPr lang="de-DE" sz="1200" kern="1200" dirty="0" err="1">
                <a:solidFill>
                  <a:schemeClr val="tx1"/>
                </a:solidFill>
                <a:effectLst/>
                <a:latin typeface="+mn-lt"/>
                <a:ea typeface="+mn-ea"/>
                <a:cs typeface="+mn-cs"/>
              </a:rPr>
              <a:t>Probability</a:t>
            </a:r>
            <a:r>
              <a:rPr lang="de-DE" sz="1200" kern="1200" dirty="0">
                <a:solidFill>
                  <a:schemeClr val="tx1"/>
                </a:solidFill>
                <a:effectLst/>
                <a:latin typeface="+mn-lt"/>
                <a:ea typeface="+mn-ea"/>
                <a:cs typeface="+mn-cs"/>
              </a:rPr>
              <a:t>, High Impact“-Risiko diskutiert. Die Forschung der letzten fünf bis zehn Jahre zeigt, dass es doch nicht so unwahrscheinlich ist, wie wir früher alle dachten.  Und wenn die AMOC versiegt, ändert sich das Klima in Europa radikal. 📊: C. Böning/M. Scheinert, GEOMAR</a:t>
            </a:r>
          </a:p>
          <a:p>
            <a:r>
              <a:rPr lang="de-DE" sz="1200" kern="1200" dirty="0">
                <a:solidFill>
                  <a:schemeClr val="tx1"/>
                </a:solidFill>
                <a:effectLst/>
                <a:latin typeface="+mn-lt"/>
                <a:ea typeface="+mn-ea"/>
                <a:cs typeface="+mn-cs"/>
              </a:rPr>
              <a:t> </a:t>
            </a:r>
          </a:p>
          <a:p>
            <a:r>
              <a:rPr lang="de-DE" sz="1200" kern="1200" dirty="0">
                <a:solidFill>
                  <a:schemeClr val="tx1"/>
                </a:solidFill>
                <a:effectLst/>
                <a:latin typeface="+mn-lt"/>
                <a:ea typeface="+mn-ea"/>
                <a:cs typeface="+mn-cs"/>
              </a:rPr>
              <a:t>Die Standard-Klimasimulationen aus den IPCC-Berichten zeigen, dass die AMOC bis zum Jahr 2100 noch nicht komplett zusammengebrochen, aber stark abgeschwächt ist. </a:t>
            </a:r>
          </a:p>
          <a:p>
            <a:r>
              <a:rPr lang="de-DE" sz="1200" kern="1200" dirty="0">
                <a:solidFill>
                  <a:schemeClr val="tx1"/>
                </a:solidFill>
                <a:effectLst/>
                <a:latin typeface="+mn-lt"/>
                <a:ea typeface="+mn-ea"/>
                <a:cs typeface="+mn-cs"/>
              </a:rPr>
              <a:t>Bei einigen dieser Modelle wurde inzwischen über das Jahr 2100 hinaus gerechnet. Wenn die Emissionen hoch bleiben, zeigen diese Modelle, dass die AMOC im nächsten Jahrhundert komplett zusammenbricht. </a:t>
            </a:r>
          </a:p>
          <a:p>
            <a:r>
              <a:rPr lang="de-DE" sz="1200" kern="1200" dirty="0">
                <a:solidFill>
                  <a:schemeClr val="tx1"/>
                </a:solidFill>
                <a:effectLst/>
                <a:latin typeface="+mn-lt"/>
                <a:ea typeface="+mn-ea"/>
                <a:cs typeface="+mn-cs"/>
              </a:rPr>
              <a:t>Der Kipppunkt, an dem diese Entwicklung zum unvermeidlichen Selbstläufer wird, liegt offenbar um 2050 herum. In 25 Jahren könnten wir diesen Punkt also schon überschreiten, wenn wir nicht sehr schnell weltweit die Emissionen reduzieren. </a:t>
            </a:r>
          </a:p>
          <a:p>
            <a:r>
              <a:rPr lang="de-DE" sz="1200" kern="1200" dirty="0">
                <a:solidFill>
                  <a:schemeClr val="tx1"/>
                </a:solidFill>
                <a:effectLst/>
                <a:latin typeface="+mn-lt"/>
                <a:ea typeface="+mn-ea"/>
                <a:cs typeface="+mn-cs"/>
              </a:rPr>
              <a:t> </a:t>
            </a:r>
          </a:p>
          <a:p>
            <a:r>
              <a:rPr lang="de-DE" sz="1200" b="1" i="1" kern="1200" dirty="0">
                <a:solidFill>
                  <a:schemeClr val="tx1"/>
                </a:solidFill>
                <a:effectLst/>
                <a:latin typeface="+mn-lt"/>
                <a:ea typeface="+mn-ea"/>
                <a:cs typeface="+mn-cs"/>
              </a:rPr>
              <a:t>Nehmen wir einmal an, die AMOC wäre vor 100 Jahren schon gekippt. Wie sähe unser Leben in Deutschland heute aus?</a:t>
            </a:r>
            <a:endParaRPr lang="de-DE"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In </a:t>
            </a:r>
            <a:r>
              <a:rPr lang="de-DE" sz="1200" b="1" kern="1200" dirty="0">
                <a:solidFill>
                  <a:schemeClr val="tx1"/>
                </a:solidFill>
                <a:effectLst/>
                <a:latin typeface="+mn-lt"/>
                <a:ea typeface="+mn-ea"/>
                <a:cs typeface="+mn-cs"/>
              </a:rPr>
              <a:t>Nordeuropa wäre es kälter</a:t>
            </a:r>
            <a:r>
              <a:rPr lang="de-DE" sz="1200" kern="1200" dirty="0">
                <a:solidFill>
                  <a:schemeClr val="tx1"/>
                </a:solidFill>
                <a:effectLst/>
                <a:latin typeface="+mn-lt"/>
                <a:ea typeface="+mn-ea"/>
                <a:cs typeface="+mn-cs"/>
              </a:rPr>
              <a:t>, während sich </a:t>
            </a:r>
            <a:r>
              <a:rPr lang="de-DE" sz="1200" b="1" kern="1200" dirty="0">
                <a:solidFill>
                  <a:schemeClr val="tx1"/>
                </a:solidFill>
                <a:effectLst/>
                <a:latin typeface="+mn-lt"/>
                <a:ea typeface="+mn-ea"/>
                <a:cs typeface="+mn-cs"/>
              </a:rPr>
              <a:t>Südeuropa</a:t>
            </a:r>
            <a:r>
              <a:rPr lang="de-DE" sz="1200" kern="1200" dirty="0">
                <a:solidFill>
                  <a:schemeClr val="tx1"/>
                </a:solidFill>
                <a:effectLst/>
                <a:latin typeface="+mn-lt"/>
                <a:ea typeface="+mn-ea"/>
                <a:cs typeface="+mn-cs"/>
              </a:rPr>
              <a:t> durch den Treibhauseffekt </a:t>
            </a:r>
            <a:r>
              <a:rPr lang="de-DE" sz="1200" b="1" kern="1200" dirty="0">
                <a:solidFill>
                  <a:schemeClr val="tx1"/>
                </a:solidFill>
                <a:effectLst/>
                <a:latin typeface="+mn-lt"/>
                <a:ea typeface="+mn-ea"/>
                <a:cs typeface="+mn-cs"/>
              </a:rPr>
              <a:t>weiter erwärmt</a:t>
            </a:r>
            <a:r>
              <a:rPr lang="de-DE" sz="1200" kern="1200" dirty="0">
                <a:solidFill>
                  <a:schemeClr val="tx1"/>
                </a:solidFill>
                <a:effectLst/>
                <a:latin typeface="+mn-lt"/>
                <a:ea typeface="+mn-ea"/>
                <a:cs typeface="+mn-cs"/>
              </a:rPr>
              <a:t>. Die Temperaturkontraste werden also größer. Das hieße für uns </a:t>
            </a:r>
            <a:r>
              <a:rPr lang="de-DE" sz="1200" b="1" kern="1200" dirty="0">
                <a:solidFill>
                  <a:schemeClr val="tx1"/>
                </a:solidFill>
                <a:effectLst/>
                <a:latin typeface="+mn-lt"/>
                <a:ea typeface="+mn-ea"/>
                <a:cs typeface="+mn-cs"/>
              </a:rPr>
              <a:t>wesentlich extremere Wetterbedingungen</a:t>
            </a:r>
            <a:r>
              <a:rPr lang="de-DE" sz="1200" kern="1200" dirty="0">
                <a:solidFill>
                  <a:schemeClr val="tx1"/>
                </a:solidFill>
                <a:effectLst/>
                <a:latin typeface="+mn-lt"/>
                <a:ea typeface="+mn-ea"/>
                <a:cs typeface="+mn-cs"/>
              </a:rPr>
              <a:t>. Mal wäre es </a:t>
            </a:r>
            <a:r>
              <a:rPr lang="de-DE" sz="1200" b="1" kern="1200" dirty="0">
                <a:solidFill>
                  <a:schemeClr val="tx1"/>
                </a:solidFill>
                <a:effectLst/>
                <a:latin typeface="+mn-lt"/>
                <a:ea typeface="+mn-ea"/>
                <a:cs typeface="+mn-cs"/>
              </a:rPr>
              <a:t>sehr kalt</a:t>
            </a:r>
            <a:r>
              <a:rPr lang="de-DE" sz="1200" kern="1200" dirty="0">
                <a:solidFill>
                  <a:schemeClr val="tx1"/>
                </a:solidFill>
                <a:effectLst/>
                <a:latin typeface="+mn-lt"/>
                <a:ea typeface="+mn-ea"/>
                <a:cs typeface="+mn-cs"/>
              </a:rPr>
              <a:t>, wenn Kaltluft von Norden einströmt und mal </a:t>
            </a:r>
            <a:r>
              <a:rPr lang="de-DE" sz="1200" b="1" kern="1200" dirty="0">
                <a:solidFill>
                  <a:schemeClr val="tx1"/>
                </a:solidFill>
                <a:effectLst/>
                <a:latin typeface="+mn-lt"/>
                <a:ea typeface="+mn-ea"/>
                <a:cs typeface="+mn-cs"/>
              </a:rPr>
              <a:t>sehr warm</a:t>
            </a:r>
            <a:r>
              <a:rPr lang="de-DE" sz="1200" kern="1200" dirty="0">
                <a:solidFill>
                  <a:schemeClr val="tx1"/>
                </a:solidFill>
                <a:effectLst/>
                <a:latin typeface="+mn-lt"/>
                <a:ea typeface="+mn-ea"/>
                <a:cs typeface="+mn-cs"/>
              </a:rPr>
              <a:t>, wenn Warmluft von Süden kommt.  </a:t>
            </a:r>
          </a:p>
          <a:p>
            <a:r>
              <a:rPr lang="de-DE" sz="1200" kern="1200" dirty="0">
                <a:solidFill>
                  <a:schemeClr val="tx1"/>
                </a:solidFill>
                <a:effectLst/>
                <a:latin typeface="+mn-lt"/>
                <a:ea typeface="+mn-ea"/>
                <a:cs typeface="+mn-cs"/>
              </a:rPr>
              <a:t>An solchen Temperaturkontrasten in der Atmosphäre bilden sich </a:t>
            </a:r>
            <a:r>
              <a:rPr lang="de-DE" sz="1200" b="1" kern="1200" dirty="0">
                <a:solidFill>
                  <a:schemeClr val="tx1"/>
                </a:solidFill>
                <a:effectLst/>
                <a:latin typeface="+mn-lt"/>
                <a:ea typeface="+mn-ea"/>
                <a:cs typeface="+mn-cs"/>
              </a:rPr>
              <a:t>starke Stürme und Unwetter</a:t>
            </a:r>
            <a:r>
              <a:rPr lang="de-DE" sz="1200" kern="1200" dirty="0">
                <a:solidFill>
                  <a:schemeClr val="tx1"/>
                </a:solidFill>
                <a:effectLst/>
                <a:latin typeface="+mn-lt"/>
                <a:ea typeface="+mn-ea"/>
                <a:cs typeface="+mn-cs"/>
              </a:rPr>
              <a:t>. Zudem würde sich der </a:t>
            </a:r>
            <a:r>
              <a:rPr lang="de-DE" sz="1200" b="1" kern="1200" dirty="0">
                <a:solidFill>
                  <a:schemeClr val="tx1"/>
                </a:solidFill>
                <a:effectLst/>
                <a:latin typeface="+mn-lt"/>
                <a:ea typeface="+mn-ea"/>
                <a:cs typeface="+mn-cs"/>
              </a:rPr>
              <a:t>Meeresspiegelanstieg an den Küsten beschleunigen</a:t>
            </a:r>
            <a:r>
              <a:rPr lang="de-DE" sz="1200" kern="1200" dirty="0">
                <a:solidFill>
                  <a:schemeClr val="tx1"/>
                </a:solidFill>
                <a:effectLst/>
                <a:latin typeface="+mn-lt"/>
                <a:ea typeface="+mn-ea"/>
                <a:cs typeface="+mn-cs"/>
              </a:rPr>
              <a:t>. Ein Zusammenbrechen der AMOC würde im nördlichen Atlantik bis zu </a:t>
            </a:r>
            <a:r>
              <a:rPr lang="de-DE" sz="1200" b="1" kern="1200" dirty="0">
                <a:solidFill>
                  <a:schemeClr val="tx1"/>
                </a:solidFill>
                <a:effectLst/>
                <a:latin typeface="+mn-lt"/>
                <a:ea typeface="+mn-ea"/>
                <a:cs typeface="+mn-cs"/>
              </a:rPr>
              <a:t>einem Meter Meeresspiegelanstieg</a:t>
            </a:r>
            <a:r>
              <a:rPr lang="de-DE" sz="1200" kern="1200" dirty="0">
                <a:solidFill>
                  <a:schemeClr val="tx1"/>
                </a:solidFill>
                <a:effectLst/>
                <a:latin typeface="+mn-lt"/>
                <a:ea typeface="+mn-ea"/>
                <a:cs typeface="+mn-cs"/>
              </a:rPr>
              <a:t> verursachen – </a:t>
            </a:r>
            <a:r>
              <a:rPr lang="de-DE" sz="1200" b="1" kern="1200" dirty="0">
                <a:solidFill>
                  <a:schemeClr val="tx1"/>
                </a:solidFill>
                <a:effectLst/>
                <a:latin typeface="+mn-lt"/>
                <a:ea typeface="+mn-ea"/>
                <a:cs typeface="+mn-cs"/>
              </a:rPr>
              <a:t>zusätzlich</a:t>
            </a:r>
            <a:r>
              <a:rPr lang="de-DE" sz="1200" kern="1200" dirty="0">
                <a:solidFill>
                  <a:schemeClr val="tx1"/>
                </a:solidFill>
                <a:effectLst/>
                <a:latin typeface="+mn-lt"/>
                <a:ea typeface="+mn-ea"/>
                <a:cs typeface="+mn-cs"/>
              </a:rPr>
              <a:t> zu dem weltweiten Anstieg, der durch die globale Erwärmung und die Eisschmelze ohnehin abläuft. </a:t>
            </a:r>
          </a:p>
          <a:p>
            <a:r>
              <a:rPr lang="de-DE" sz="1200" kern="1200" dirty="0">
                <a:solidFill>
                  <a:schemeClr val="tx1"/>
                </a:solidFill>
                <a:effectLst/>
                <a:latin typeface="+mn-lt"/>
                <a:ea typeface="+mn-ea"/>
                <a:cs typeface="+mn-cs"/>
              </a:rPr>
              <a:t>Hinzu kommt der </a:t>
            </a:r>
            <a:r>
              <a:rPr lang="de-DE" sz="1200" b="1" kern="1200" dirty="0">
                <a:solidFill>
                  <a:schemeClr val="tx1"/>
                </a:solidFill>
                <a:effectLst/>
                <a:latin typeface="+mn-lt"/>
                <a:ea typeface="+mn-ea"/>
                <a:cs typeface="+mn-cs"/>
              </a:rPr>
              <a:t>krasse Temperaturabsturz</a:t>
            </a:r>
            <a:r>
              <a:rPr lang="de-DE" sz="1200" kern="1200" dirty="0">
                <a:solidFill>
                  <a:schemeClr val="tx1"/>
                </a:solidFill>
                <a:effectLst/>
                <a:latin typeface="+mn-lt"/>
                <a:ea typeface="+mn-ea"/>
                <a:cs typeface="+mn-cs"/>
              </a:rPr>
              <a:t>, der in einem sehr kurzen Zeitraum stattfindet – bis zu </a:t>
            </a:r>
            <a:r>
              <a:rPr lang="de-DE" sz="1200" b="1" kern="1200" dirty="0">
                <a:solidFill>
                  <a:schemeClr val="tx1"/>
                </a:solidFill>
                <a:effectLst/>
                <a:latin typeface="+mn-lt"/>
                <a:ea typeface="+mn-ea"/>
                <a:cs typeface="+mn-cs"/>
              </a:rPr>
              <a:t>minus drei Grad pro Jahrzehnt</a:t>
            </a:r>
            <a:r>
              <a:rPr lang="de-DE" sz="1200" kern="1200" dirty="0">
                <a:solidFill>
                  <a:schemeClr val="tx1"/>
                </a:solidFill>
                <a:effectLst/>
                <a:latin typeface="+mn-lt"/>
                <a:ea typeface="+mn-ea"/>
                <a:cs typeface="+mn-cs"/>
              </a:rPr>
              <a:t>. Innerhalb von </a:t>
            </a:r>
            <a:r>
              <a:rPr lang="de-DE" sz="1200" b="1" kern="1200" dirty="0">
                <a:solidFill>
                  <a:schemeClr val="tx1"/>
                </a:solidFill>
                <a:effectLst/>
                <a:latin typeface="+mn-lt"/>
                <a:ea typeface="+mn-ea"/>
                <a:cs typeface="+mn-cs"/>
              </a:rPr>
              <a:t>ein bis zwei Jahrzehnten nach Überschreiten des Kipppunkts merken wir erhebliche Temperaturveränderungen</a:t>
            </a:r>
            <a:r>
              <a:rPr lang="de-DE" sz="1200" kern="1200" dirty="0">
                <a:solidFill>
                  <a:schemeClr val="tx1"/>
                </a:solidFill>
                <a:effectLst/>
                <a:latin typeface="+mn-lt"/>
                <a:ea typeface="+mn-ea"/>
                <a:cs typeface="+mn-cs"/>
              </a:rPr>
              <a:t>. Bis die AMOC komplett versiegt ist, dauert es aber insgesamt 50 bis 100 Jahre. </a:t>
            </a:r>
          </a:p>
          <a:p>
            <a:r>
              <a:rPr lang="de-DE" sz="1200" kern="1200" dirty="0">
                <a:solidFill>
                  <a:schemeClr val="tx1"/>
                </a:solidFill>
                <a:effectLst/>
                <a:latin typeface="+mn-lt"/>
                <a:ea typeface="+mn-ea"/>
                <a:cs typeface="+mn-cs"/>
              </a:rPr>
              <a:t> </a:t>
            </a:r>
          </a:p>
          <a:p>
            <a:r>
              <a:rPr lang="de-DE" sz="1200" b="1" i="1" kern="1200" dirty="0">
                <a:solidFill>
                  <a:schemeClr val="tx1"/>
                </a:solidFill>
                <a:effectLst/>
                <a:latin typeface="+mn-lt"/>
                <a:ea typeface="+mn-ea"/>
                <a:cs typeface="+mn-cs"/>
              </a:rPr>
              <a:t>Genug Zeit, um uns daran anzupassen?</a:t>
            </a:r>
            <a:endParaRPr lang="de-DE"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In den Modellen sieht man, dass stufenweise abrupte Dinge passieren. Eine Anpassung daran ist mindestens </a:t>
            </a:r>
            <a:r>
              <a:rPr lang="de-DE" sz="1200" b="1" kern="1200" dirty="0">
                <a:solidFill>
                  <a:schemeClr val="tx1"/>
                </a:solidFill>
                <a:effectLst/>
                <a:latin typeface="+mn-lt"/>
                <a:ea typeface="+mn-ea"/>
                <a:cs typeface="+mn-cs"/>
              </a:rPr>
              <a:t>extrem schwierig</a:t>
            </a:r>
            <a:r>
              <a:rPr lang="de-DE" sz="1200" kern="1200" dirty="0">
                <a:solidFill>
                  <a:schemeClr val="tx1"/>
                </a:solidFill>
                <a:effectLst/>
                <a:latin typeface="+mn-lt"/>
                <a:ea typeface="+mn-ea"/>
                <a:cs typeface="+mn-cs"/>
              </a:rPr>
              <a:t>. Es gäbe </a:t>
            </a:r>
            <a:r>
              <a:rPr lang="de-DE" sz="1200" b="1" kern="1200" dirty="0">
                <a:solidFill>
                  <a:schemeClr val="tx1"/>
                </a:solidFill>
                <a:effectLst/>
                <a:latin typeface="+mn-lt"/>
                <a:ea typeface="+mn-ea"/>
                <a:cs typeface="+mn-cs"/>
              </a:rPr>
              <a:t>drastische Folgen, die zum großen Teil noch gar nicht detailliert erforscht sind.  </a:t>
            </a:r>
            <a:endParaRPr lang="de-DE"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Landwirtschaft:  in Großbritannien </a:t>
            </a:r>
            <a:r>
              <a:rPr lang="de-DE" sz="1200" b="1" kern="1200" dirty="0">
                <a:solidFill>
                  <a:schemeClr val="tx1"/>
                </a:solidFill>
                <a:effectLst/>
                <a:latin typeface="+mn-lt"/>
                <a:ea typeface="+mn-ea"/>
                <a:cs typeface="+mn-cs"/>
              </a:rPr>
              <a:t>massive Ernte-Einbußen. </a:t>
            </a:r>
            <a:r>
              <a:rPr lang="de-DE" sz="1200" kern="1200" dirty="0">
                <a:solidFill>
                  <a:schemeClr val="tx1"/>
                </a:solidFill>
                <a:effectLst/>
                <a:latin typeface="+mn-lt"/>
                <a:ea typeface="+mn-ea"/>
                <a:cs typeface="+mn-cs"/>
              </a:rPr>
              <a:t>Ein Kippen der AMOC geht auch mit </a:t>
            </a:r>
            <a:r>
              <a:rPr lang="de-DE" sz="1200" b="1" kern="1200" dirty="0">
                <a:solidFill>
                  <a:schemeClr val="tx1"/>
                </a:solidFill>
                <a:effectLst/>
                <a:latin typeface="+mn-lt"/>
                <a:ea typeface="+mn-ea"/>
                <a:cs typeface="+mn-cs"/>
              </a:rPr>
              <a:t>starker Trockenheit in vielen Teilen Europas</a:t>
            </a:r>
            <a:r>
              <a:rPr lang="de-DE" sz="1200" kern="1200" dirty="0">
                <a:solidFill>
                  <a:schemeClr val="tx1"/>
                </a:solidFill>
                <a:effectLst/>
                <a:latin typeface="+mn-lt"/>
                <a:ea typeface="+mn-ea"/>
                <a:cs typeface="+mn-cs"/>
              </a:rPr>
              <a:t> einher.  Unsere </a:t>
            </a:r>
            <a:r>
              <a:rPr lang="de-DE" sz="1200" b="1" kern="1200" dirty="0">
                <a:solidFill>
                  <a:schemeClr val="tx1"/>
                </a:solidFill>
                <a:effectLst/>
                <a:latin typeface="+mn-lt"/>
                <a:ea typeface="+mn-ea"/>
                <a:cs typeface="+mn-cs"/>
              </a:rPr>
              <a:t>Ernährungssicherheit</a:t>
            </a:r>
            <a:r>
              <a:rPr lang="de-DE" sz="1200" kern="1200" dirty="0">
                <a:solidFill>
                  <a:schemeClr val="tx1"/>
                </a:solidFill>
                <a:effectLst/>
                <a:latin typeface="+mn-lt"/>
                <a:ea typeface="+mn-ea"/>
                <a:cs typeface="+mn-cs"/>
              </a:rPr>
              <a:t> wäre also gefährdet. Die Folgen passieren schließlich nicht nur in Europa, sondern auch um die </a:t>
            </a:r>
            <a:r>
              <a:rPr lang="de-DE" sz="1200" b="1" kern="1200" dirty="0">
                <a:solidFill>
                  <a:schemeClr val="tx1"/>
                </a:solidFill>
                <a:effectLst/>
                <a:latin typeface="+mn-lt"/>
                <a:ea typeface="+mn-ea"/>
                <a:cs typeface="+mn-cs"/>
              </a:rPr>
              <a:t>Tropen, wo sich die Niederschlagsgürtel verschieben</a:t>
            </a:r>
            <a:r>
              <a:rPr lang="de-DE" sz="1200" kern="1200" dirty="0">
                <a:solidFill>
                  <a:schemeClr val="tx1"/>
                </a:solidFill>
                <a:effectLst/>
                <a:latin typeface="+mn-lt"/>
                <a:ea typeface="+mn-ea"/>
                <a:cs typeface="+mn-cs"/>
              </a:rPr>
              <a:t>. </a:t>
            </a:r>
          </a:p>
          <a:p>
            <a:r>
              <a:rPr lang="de-DE" sz="1200" kern="1200" dirty="0">
                <a:solidFill>
                  <a:schemeClr val="tx1"/>
                </a:solidFill>
                <a:effectLst/>
                <a:latin typeface="+mn-lt"/>
                <a:ea typeface="+mn-ea"/>
                <a:cs typeface="+mn-cs"/>
              </a:rPr>
              <a:t>Das ist eine </a:t>
            </a:r>
            <a:r>
              <a:rPr lang="de-DE" sz="1200" b="1" kern="1200" dirty="0">
                <a:solidFill>
                  <a:schemeClr val="tx1"/>
                </a:solidFill>
                <a:effectLst/>
                <a:latin typeface="+mn-lt"/>
                <a:ea typeface="+mn-ea"/>
                <a:cs typeface="+mn-cs"/>
              </a:rPr>
              <a:t>Katastrophe von solchem Ausmaß</a:t>
            </a:r>
            <a:r>
              <a:rPr lang="de-DE" sz="1200" kern="1200" dirty="0">
                <a:solidFill>
                  <a:schemeClr val="tx1"/>
                </a:solidFill>
                <a:effectLst/>
                <a:latin typeface="+mn-lt"/>
                <a:ea typeface="+mn-ea"/>
                <a:cs typeface="+mn-cs"/>
              </a:rPr>
              <a:t>, dass wir alles daran setzen sollten, sie zu vermeiden – indem wir so schnell wie möglich unsere Emissionen auf Null herunterbringen, statt darüber nachzudenken, ob man sich noch irgendwie anpassen kann. </a:t>
            </a:r>
          </a:p>
          <a:p>
            <a:endParaRPr lang="de-DE" dirty="0"/>
          </a:p>
        </p:txBody>
      </p:sp>
      <p:sp>
        <p:nvSpPr>
          <p:cNvPr id="4" name="Foliennummernplatzhalter 3"/>
          <p:cNvSpPr>
            <a:spLocks noGrp="1"/>
          </p:cNvSpPr>
          <p:nvPr>
            <p:ph type="sldNum" sz="quarter" idx="5"/>
          </p:nvPr>
        </p:nvSpPr>
        <p:spPr/>
        <p:txBody>
          <a:bodyPr/>
          <a:lstStyle/>
          <a:p>
            <a:fld id="{4919D0FE-4C17-7F46-AB29-CD4F4AA0298F}" type="slidenum">
              <a:rPr lang="de-DE" smtClean="0"/>
              <a:t>32</a:t>
            </a:fld>
            <a:endParaRPr lang="de-DE"/>
          </a:p>
        </p:txBody>
      </p:sp>
    </p:spTree>
    <p:extLst>
      <p:ext uri="{BB962C8B-B14F-4D97-AF65-F5344CB8AC3E}">
        <p14:creationId xmlns:p14="http://schemas.microsoft.com/office/powerpoint/2010/main" val="263636666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b="0" i="0" kern="1200" dirty="0">
                <a:solidFill>
                  <a:schemeClr val="tx1"/>
                </a:solidFill>
                <a:effectLst/>
                <a:latin typeface="+mn-lt"/>
                <a:ea typeface="+mn-ea"/>
                <a:cs typeface="+mn-cs"/>
                <a:hlinkClick r:id="rId3"/>
              </a:rPr>
              <a:t>https://utopia.de/news/bericht-warnt-erster-klima-kipppunkt-erreicht-viele-andere-sind-nahe_865333/?utm_source=Nachhaltig+informiert+in+5+Minuten&amp;utm_campaign=f3572852a4-EMAIL_CAMPAIGN_MO25KW42&amp;utm_medium=email&amp;utm_term=0_-f3572852a4-267733315</a:t>
            </a:r>
            <a:endParaRPr lang="de-DE" sz="1200" b="0" i="0" kern="1200" dirty="0">
              <a:solidFill>
                <a:schemeClr val="tx1"/>
              </a:solidFill>
              <a:effectLst/>
              <a:latin typeface="+mn-lt"/>
              <a:ea typeface="+mn-ea"/>
              <a:cs typeface="+mn-cs"/>
            </a:endParaRPr>
          </a:p>
          <a:p>
            <a:endParaRPr lang="de-DE" sz="1200" b="0" i="0" kern="1200" dirty="0">
              <a:solidFill>
                <a:schemeClr val="tx1"/>
              </a:solidFill>
              <a:effectLst/>
              <a:latin typeface="+mn-lt"/>
              <a:ea typeface="+mn-ea"/>
              <a:cs typeface="+mn-cs"/>
            </a:endParaRPr>
          </a:p>
          <a:p>
            <a:endParaRPr lang="de-DE" sz="1200" b="0" i="0" kern="1200" dirty="0">
              <a:solidFill>
                <a:schemeClr val="tx1"/>
              </a:solidFill>
              <a:effectLst/>
              <a:latin typeface="+mn-lt"/>
              <a:ea typeface="+mn-ea"/>
              <a:cs typeface="+mn-cs"/>
            </a:endParaRPr>
          </a:p>
          <a:p>
            <a:r>
              <a:rPr lang="de-DE" sz="1200" b="1" i="0" u="none" strike="noStrike" kern="1200" dirty="0">
                <a:solidFill>
                  <a:schemeClr val="tx1"/>
                </a:solidFill>
                <a:effectLst/>
                <a:latin typeface="+mn-lt"/>
                <a:ea typeface="+mn-ea"/>
                <a:cs typeface="+mn-cs"/>
              </a:rPr>
              <a:t>Eindringliche Warnung 2022: Wir sind kurz vor dem Erreichen von Klima-Kipppunkten</a:t>
            </a:r>
          </a:p>
          <a:p>
            <a:r>
              <a:rPr lang="de-DE" sz="1200" b="0" i="0" u="none" strike="noStrike" kern="1200" dirty="0">
                <a:solidFill>
                  <a:schemeClr val="tx1"/>
                </a:solidFill>
                <a:effectLst/>
                <a:latin typeface="+mn-lt"/>
                <a:ea typeface="+mn-ea"/>
                <a:cs typeface="+mn-cs"/>
              </a:rPr>
              <a:t>Haben die Schäden ein bestimmtes Ausmaß erreicht, ist die Entwicklung also unumkehrbar. Der Punkt könnte schneller erreicht sein als gedacht – das zeigte ein internationales Forschungsteam im Herbst 2022.</a:t>
            </a:r>
          </a:p>
          <a:p>
            <a:r>
              <a:rPr lang="de-DE" sz="1200" b="0" i="0" u="none" strike="noStrike" kern="1200" dirty="0">
                <a:solidFill>
                  <a:schemeClr val="tx1"/>
                </a:solidFill>
                <a:effectLst/>
                <a:latin typeface="+mn-lt"/>
                <a:ea typeface="+mn-ea"/>
                <a:cs typeface="+mn-cs"/>
              </a:rPr>
              <a:t>Das Ergebnis ihrer Untersuchungen (</a:t>
            </a:r>
            <a:r>
              <a:rPr lang="de-DE" sz="1200" b="0" i="0" u="none" strike="noStrike" kern="1200" dirty="0" err="1">
                <a:solidFill>
                  <a:schemeClr val="tx1"/>
                </a:solidFill>
                <a:effectLst/>
                <a:latin typeface="+mn-lt"/>
                <a:ea typeface="+mn-ea"/>
                <a:cs typeface="+mn-cs"/>
              </a:rPr>
              <a:t>veröffenlticht</a:t>
            </a:r>
            <a:r>
              <a:rPr lang="de-DE" sz="1200" b="0" i="0" u="none" strike="noStrike" kern="1200" dirty="0">
                <a:solidFill>
                  <a:schemeClr val="tx1"/>
                </a:solidFill>
                <a:effectLst/>
                <a:latin typeface="+mn-lt"/>
                <a:ea typeface="+mn-ea"/>
                <a:cs typeface="+mn-cs"/>
              </a:rPr>
              <a:t> in der Fachzeitschrift </a:t>
            </a:r>
            <a:r>
              <a:rPr lang="de-DE" sz="1200" b="0" i="0" u="none" strike="noStrike" kern="1200" dirty="0">
                <a:solidFill>
                  <a:schemeClr val="tx1"/>
                </a:solidFill>
                <a:effectLst/>
                <a:latin typeface="+mn-lt"/>
                <a:ea typeface="+mn-ea"/>
                <a:cs typeface="+mn-cs"/>
                <a:hlinkClick r:id="rId4"/>
              </a:rPr>
              <a:t>„Science“</a:t>
            </a:r>
            <a:r>
              <a:rPr lang="de-DE" sz="1200" b="0" i="0" u="none" strike="noStrike" kern="1200" dirty="0">
                <a:solidFill>
                  <a:schemeClr val="tx1"/>
                </a:solidFill>
                <a:effectLst/>
                <a:latin typeface="+mn-lt"/>
                <a:ea typeface="+mn-ea"/>
                <a:cs typeface="+mn-cs"/>
              </a:rPr>
              <a:t>): Bis 2030 könnten vier Kipppunkte für das Weltklima erreicht werden. Das Team um David Armstrong McKay und Timothy </a:t>
            </a:r>
            <a:r>
              <a:rPr lang="de-DE" sz="1200" b="0" i="0" u="none" strike="noStrike" kern="1200" dirty="0" err="1">
                <a:solidFill>
                  <a:schemeClr val="tx1"/>
                </a:solidFill>
                <a:effectLst/>
                <a:latin typeface="+mn-lt"/>
                <a:ea typeface="+mn-ea"/>
                <a:cs typeface="+mn-cs"/>
              </a:rPr>
              <a:t>Lenton</a:t>
            </a:r>
            <a:r>
              <a:rPr lang="de-DE" sz="1200" b="0" i="0" u="none" strike="noStrike" kern="1200" dirty="0">
                <a:solidFill>
                  <a:schemeClr val="tx1"/>
                </a:solidFill>
                <a:effectLst/>
                <a:latin typeface="+mn-lt"/>
                <a:ea typeface="+mn-ea"/>
                <a:cs typeface="+mn-cs"/>
              </a:rPr>
              <a:t> von der University </a:t>
            </a:r>
            <a:r>
              <a:rPr lang="de-DE" sz="1200" b="0" i="0" u="none" strike="noStrike" kern="1200" dirty="0" err="1">
                <a:solidFill>
                  <a:schemeClr val="tx1"/>
                </a:solidFill>
                <a:effectLst/>
                <a:latin typeface="+mn-lt"/>
                <a:ea typeface="+mn-ea"/>
                <a:cs typeface="+mn-cs"/>
              </a:rPr>
              <a:t>of</a:t>
            </a:r>
            <a:r>
              <a:rPr lang="de-DE" sz="1200" b="0" i="0" u="none" strike="noStrike" kern="1200" dirty="0">
                <a:solidFill>
                  <a:schemeClr val="tx1"/>
                </a:solidFill>
                <a:effectLst/>
                <a:latin typeface="+mn-lt"/>
                <a:ea typeface="+mn-ea"/>
                <a:cs typeface="+mn-cs"/>
              </a:rPr>
              <a:t> Exeter (Großbritannien) untersuchte mehr als 200 Studien zum Thema Kipppunkte und ermittelte so neun Kipppunkte, die für das weltweite Klima relevant sind, und sieben Kipppunkte, die weitreichende regionale Auswirkungen haben. Die Forschenden kommen zu der Einschätzung, dass </a:t>
            </a:r>
            <a:r>
              <a:rPr lang="de-DE" sz="1200" b="1" i="0" u="none" strike="noStrike" kern="1200" dirty="0">
                <a:solidFill>
                  <a:schemeClr val="tx1"/>
                </a:solidFill>
                <a:effectLst/>
                <a:latin typeface="+mn-lt"/>
                <a:ea typeface="+mn-ea"/>
                <a:cs typeface="+mn-cs"/>
              </a:rPr>
              <a:t>beim Erreichen einer Erderwärmung von durchschnittlich 1,5 Grad Celsius im Vergleich zum vorindustriellen Zeitalter vier Kipppunkte erreicht werden</a:t>
            </a:r>
            <a:r>
              <a:rPr lang="de-DE" sz="1200" b="0" i="0" u="none" strike="noStrike" kern="1200" dirty="0">
                <a:solidFill>
                  <a:schemeClr val="tx1"/>
                </a:solidFill>
                <a:effectLst/>
                <a:latin typeface="+mn-lt"/>
                <a:ea typeface="+mn-ea"/>
                <a:cs typeface="+mn-cs"/>
              </a:rPr>
              <a:t>: beim grönländischen und westantarktischen Eisschild, beim Absterben der tropischen Korallenriffe und beim Tauen des Permafrost-Bodens (s. unten).</a:t>
            </a:r>
          </a:p>
          <a:p>
            <a:br>
              <a:rPr lang="de-DE" dirty="0"/>
            </a:br>
            <a:endParaRPr lang="de-DE" dirty="0"/>
          </a:p>
        </p:txBody>
      </p:sp>
      <p:sp>
        <p:nvSpPr>
          <p:cNvPr id="4" name="Foliennummernplatzhalter 3"/>
          <p:cNvSpPr>
            <a:spLocks noGrp="1"/>
          </p:cNvSpPr>
          <p:nvPr>
            <p:ph type="sldNum" sz="quarter" idx="5"/>
          </p:nvPr>
        </p:nvSpPr>
        <p:spPr/>
        <p:txBody>
          <a:bodyPr/>
          <a:lstStyle/>
          <a:p>
            <a:fld id="{4919D0FE-4C17-7F46-AB29-CD4F4AA0298F}" type="slidenum">
              <a:rPr lang="de-DE" smtClean="0"/>
              <a:t>34</a:t>
            </a:fld>
            <a:endParaRPr lang="de-DE"/>
          </a:p>
        </p:txBody>
      </p:sp>
    </p:spTree>
    <p:extLst>
      <p:ext uri="{BB962C8B-B14F-4D97-AF65-F5344CB8AC3E}">
        <p14:creationId xmlns:p14="http://schemas.microsoft.com/office/powerpoint/2010/main" val="20534088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4919D0FE-4C17-7F46-AB29-CD4F4AA0298F}" type="slidenum">
              <a:rPr lang="de-DE" smtClean="0"/>
              <a:t>35</a:t>
            </a:fld>
            <a:endParaRPr lang="de-DE"/>
          </a:p>
        </p:txBody>
      </p:sp>
    </p:spTree>
    <p:extLst>
      <p:ext uri="{BB962C8B-B14F-4D97-AF65-F5344CB8AC3E}">
        <p14:creationId xmlns:p14="http://schemas.microsoft.com/office/powerpoint/2010/main" val="136223320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kern="1200" dirty="0">
                <a:solidFill>
                  <a:schemeClr val="tx1"/>
                </a:solidFill>
                <a:effectLst/>
                <a:latin typeface="+mn-lt"/>
                <a:ea typeface="+mn-ea"/>
                <a:cs typeface="+mn-cs"/>
              </a:rPr>
              <a:t>SZ: Die Rekordhitze in den Meeren könnte Anzeichen eines Kipppunkts sein. Seit zwei Jahren geben außerordentlich hohe Ozeantemperaturen Rätsel auf. Ein Forscherteam hat analysiert, wie es dazu kam – und was jetzt droht.</a:t>
            </a:r>
            <a:br>
              <a:rPr lang="de-DE" sz="1200" kern="1200" dirty="0">
                <a:solidFill>
                  <a:schemeClr val="tx1"/>
                </a:solidFill>
                <a:effectLst/>
                <a:latin typeface="+mn-lt"/>
                <a:ea typeface="+mn-ea"/>
                <a:cs typeface="+mn-cs"/>
              </a:rPr>
            </a:br>
            <a:br>
              <a:rPr lang="de-DE" sz="1200" kern="1200" dirty="0">
                <a:solidFill>
                  <a:schemeClr val="tx1"/>
                </a:solidFill>
                <a:effectLst/>
                <a:latin typeface="+mn-lt"/>
                <a:ea typeface="+mn-ea"/>
                <a:cs typeface="+mn-cs"/>
              </a:rPr>
            </a:br>
            <a:r>
              <a:rPr lang="de-DE" sz="1200" u="sng" kern="1200" dirty="0">
                <a:solidFill>
                  <a:schemeClr val="tx1"/>
                </a:solidFill>
                <a:effectLst/>
                <a:latin typeface="+mn-lt"/>
                <a:ea typeface="+mn-ea"/>
                <a:cs typeface="+mn-cs"/>
                <a:hlinkClick r:id="rId3"/>
              </a:rPr>
              <a:t>https://www.sueddeutsche.de/wissen/ozeane-temperaturen-klimawandel-golfstrom-amoc-li.3287191</a:t>
            </a:r>
            <a:endParaRPr lang="de-DE"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 </a:t>
            </a:r>
          </a:p>
          <a:p>
            <a:r>
              <a:rPr lang="de-DE" sz="1200" b="0" i="0" u="none" strike="noStrike" kern="1200" dirty="0">
                <a:solidFill>
                  <a:schemeClr val="tx1"/>
                </a:solidFill>
                <a:effectLst/>
                <a:latin typeface="+mn-lt"/>
                <a:ea typeface="+mn-ea"/>
                <a:cs typeface="+mn-cs"/>
              </a:rPr>
              <a:t>Wie das Team um </a:t>
            </a:r>
            <a:r>
              <a:rPr lang="de-DE" sz="1200" b="0" i="0" u="none" strike="noStrike" kern="1200" dirty="0" err="1">
                <a:solidFill>
                  <a:schemeClr val="tx1"/>
                </a:solidFill>
                <a:effectLst/>
                <a:latin typeface="+mn-lt"/>
                <a:ea typeface="+mn-ea"/>
                <a:cs typeface="+mn-cs"/>
              </a:rPr>
              <a:t>Zhenzhong</a:t>
            </a:r>
            <a:r>
              <a:rPr lang="de-DE" sz="1200" b="0" i="0" u="none" strike="noStrike" kern="1200" dirty="0">
                <a:solidFill>
                  <a:schemeClr val="tx1"/>
                </a:solidFill>
                <a:effectLst/>
                <a:latin typeface="+mn-lt"/>
                <a:ea typeface="+mn-ea"/>
                <a:cs typeface="+mn-cs"/>
              </a:rPr>
              <a:t> Zeng von der Southern University </a:t>
            </a:r>
            <a:r>
              <a:rPr lang="de-DE" sz="1200" b="0" i="0" u="none" strike="noStrike" kern="1200" dirty="0" err="1">
                <a:solidFill>
                  <a:schemeClr val="tx1"/>
                </a:solidFill>
                <a:effectLst/>
                <a:latin typeface="+mn-lt"/>
                <a:ea typeface="+mn-ea"/>
                <a:cs typeface="+mn-cs"/>
              </a:rPr>
              <a:t>of</a:t>
            </a:r>
            <a:r>
              <a:rPr lang="de-DE" sz="1200" b="0" i="0" u="none" strike="noStrike" kern="1200" dirty="0">
                <a:solidFill>
                  <a:schemeClr val="tx1"/>
                </a:solidFill>
                <a:effectLst/>
                <a:latin typeface="+mn-lt"/>
                <a:ea typeface="+mn-ea"/>
                <a:cs typeface="+mn-cs"/>
              </a:rPr>
              <a:t> Science and Technology in Shenzhen </a:t>
            </a:r>
            <a:r>
              <a:rPr lang="de-DE" sz="1200" b="0" i="0" u="sng" kern="1200" dirty="0">
                <a:solidFill>
                  <a:schemeClr val="tx1"/>
                </a:solidFill>
                <a:effectLst/>
                <a:latin typeface="+mn-lt"/>
                <a:ea typeface="+mn-ea"/>
                <a:cs typeface="+mn-cs"/>
                <a:hlinkClick r:id="rId4"/>
              </a:rPr>
              <a:t>im Fachmagazin </a:t>
            </a:r>
            <a:r>
              <a:rPr lang="de-DE" sz="1200" b="0" i="1" u="sng" kern="1200" dirty="0">
                <a:solidFill>
                  <a:schemeClr val="tx1"/>
                </a:solidFill>
                <a:effectLst/>
                <a:latin typeface="+mn-lt"/>
                <a:ea typeface="+mn-ea"/>
                <a:cs typeface="+mn-cs"/>
                <a:hlinkClick r:id="rId4"/>
              </a:rPr>
              <a:t>Science</a:t>
            </a:r>
            <a:r>
              <a:rPr lang="de-DE" sz="1200" b="0" i="0" u="sng" kern="1200" dirty="0">
                <a:solidFill>
                  <a:schemeClr val="tx1"/>
                </a:solidFill>
                <a:effectLst/>
                <a:latin typeface="+mn-lt"/>
                <a:ea typeface="+mn-ea"/>
                <a:cs typeface="+mn-cs"/>
                <a:hlinkClick r:id="rId4"/>
              </a:rPr>
              <a:t>berichtet</a:t>
            </a:r>
            <a:r>
              <a:rPr lang="de-DE" sz="1200" b="0" i="0" u="none" strike="noStrike" kern="1200" dirty="0">
                <a:solidFill>
                  <a:schemeClr val="tx1"/>
                </a:solidFill>
                <a:effectLst/>
                <a:latin typeface="+mn-lt"/>
                <a:ea typeface="+mn-ea"/>
                <a:cs typeface="+mn-cs"/>
              </a:rPr>
              <a:t>, waren 2023 insgesamt 96 Prozent der Weltmeere zeitweise von marinen Hitzewellen betroffen, mit Abstand die größte Fläche seit Beginn der Aufzeichnungen.</a:t>
            </a:r>
          </a:p>
          <a:p>
            <a:r>
              <a:rPr lang="de-DE" sz="1200" b="0" i="0" u="none" strike="noStrike" kern="1200" dirty="0">
                <a:solidFill>
                  <a:schemeClr val="tx1"/>
                </a:solidFill>
                <a:effectLst/>
                <a:latin typeface="+mn-lt"/>
                <a:ea typeface="+mn-ea"/>
                <a:cs typeface="+mn-cs"/>
              </a:rPr>
              <a:t>Alles in allem könnten die außergewöhnlichen marinen Hitzewellen „eine bedeutende Veränderung der ozeanischen und atmosphärischen Bedingungen darstellen und möglicherweise ein frühes Anzeichen für einen Kipppunkt im Klimasystem der Erde sein“, schreiben die Klimaforscher in </a:t>
            </a:r>
            <a:r>
              <a:rPr lang="de-DE" sz="1200" b="0" i="1" u="none" strike="noStrike" kern="1200" dirty="0">
                <a:solidFill>
                  <a:schemeClr val="tx1"/>
                </a:solidFill>
                <a:effectLst/>
                <a:latin typeface="+mn-lt"/>
                <a:ea typeface="+mn-ea"/>
                <a:cs typeface="+mn-cs"/>
              </a:rPr>
              <a:t>Science</a:t>
            </a:r>
            <a:r>
              <a:rPr lang="de-DE" sz="1200" b="0" i="0" u="none" strike="noStrike" kern="1200" dirty="0">
                <a:solidFill>
                  <a:schemeClr val="tx1"/>
                </a:solidFill>
                <a:effectLst/>
                <a:latin typeface="+mn-lt"/>
                <a:ea typeface="+mn-ea"/>
                <a:cs typeface="+mn-cs"/>
              </a:rPr>
              <a:t>. So könnten die höheren Ozeantemperaturen die Eiskappen an den Polen schneller destabilisieren oder </a:t>
            </a:r>
            <a:r>
              <a:rPr lang="de-DE" sz="1200" b="0" i="0" u="sng" kern="1200" dirty="0">
                <a:solidFill>
                  <a:schemeClr val="tx1"/>
                </a:solidFill>
                <a:effectLst/>
                <a:latin typeface="+mn-lt"/>
                <a:ea typeface="+mn-ea"/>
                <a:cs typeface="+mn-cs"/>
                <a:hlinkClick r:id="rId5"/>
              </a:rPr>
              <a:t>die AMOC-Strömung im Atlantik schwächen</a:t>
            </a:r>
            <a:r>
              <a:rPr lang="de-DE" sz="1200" b="0" i="0" u="none" strike="noStrike" kern="1200" dirty="0">
                <a:solidFill>
                  <a:schemeClr val="tx1"/>
                </a:solidFill>
                <a:effectLst/>
                <a:latin typeface="+mn-lt"/>
                <a:ea typeface="+mn-ea"/>
                <a:cs typeface="+mn-cs"/>
              </a:rPr>
              <a:t>, die Wärme Richtung Europa transportiert. Langanhaltende Hitzewellen könnten auch ganze Ökosysteme zum Kippen bringen, etwa infolge des Absterbens von Korallenriffen oder der Umverteilung von Fischgründen.</a:t>
            </a:r>
            <a:endParaRPr lang="de-DE" dirty="0"/>
          </a:p>
        </p:txBody>
      </p:sp>
      <p:sp>
        <p:nvSpPr>
          <p:cNvPr id="4" name="Foliennummernplatzhalter 3"/>
          <p:cNvSpPr>
            <a:spLocks noGrp="1"/>
          </p:cNvSpPr>
          <p:nvPr>
            <p:ph type="sldNum" sz="quarter" idx="5"/>
          </p:nvPr>
        </p:nvSpPr>
        <p:spPr/>
        <p:txBody>
          <a:bodyPr/>
          <a:lstStyle/>
          <a:p>
            <a:fld id="{4919D0FE-4C17-7F46-AB29-CD4F4AA0298F}" type="slidenum">
              <a:rPr lang="de-DE" smtClean="0"/>
              <a:t>36</a:t>
            </a:fld>
            <a:endParaRPr lang="de-DE"/>
          </a:p>
        </p:txBody>
      </p:sp>
    </p:spTree>
    <p:extLst>
      <p:ext uri="{BB962C8B-B14F-4D97-AF65-F5344CB8AC3E}">
        <p14:creationId xmlns:p14="http://schemas.microsoft.com/office/powerpoint/2010/main" val="166545346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700" u="sng" kern="100" dirty="0">
                <a:solidFill>
                  <a:srgbClr val="0000FF"/>
                </a:solidFill>
                <a:effectLst/>
                <a:latin typeface="Arial" panose="020B0604020202020204" pitchFamily="34" charset="0"/>
                <a:ea typeface="Aptos" panose="020B0004020202020204" pitchFamily="34" charset="0"/>
                <a:cs typeface="Arial" panose="020B0604020202020204" pitchFamily="34" charset="0"/>
                <a:hlinkClick r:id="rId3"/>
              </a:rPr>
              <a:t>https://www.sueddeutsche.de/wissen/korallenbleiche-korallen-klimawandel-artensterben-biodiversitaetskrise-globale-korallenbleiche-great-barrier-reef-meeresbiologie-meeresforschung-1.6563952</a:t>
            </a:r>
            <a:endParaRPr lang="de-DE" sz="700" kern="100" dirty="0">
              <a:effectLst/>
              <a:latin typeface="Arial" panose="020B0604020202020204" pitchFamily="34" charset="0"/>
              <a:ea typeface="Aptos" panose="020B0004020202020204" pitchFamily="34" charset="0"/>
              <a:cs typeface="Arial" panose="020B0604020202020204" pitchFamily="34" charset="0"/>
            </a:endParaRPr>
          </a:p>
          <a:p>
            <a:r>
              <a:rPr lang="de-DE" sz="700" kern="100" dirty="0">
                <a:effectLst/>
                <a:latin typeface="Arial" panose="020B0604020202020204" pitchFamily="34" charset="0"/>
                <a:ea typeface="Aptos" panose="020B0004020202020204" pitchFamily="34" charset="0"/>
                <a:cs typeface="Arial" panose="020B0604020202020204" pitchFamily="34" charset="0"/>
              </a:rPr>
              <a:t> Die Menschheit hat die Kontrolle verloren: </a:t>
            </a:r>
            <a:r>
              <a:rPr lang="de-DE" sz="700" b="1" kern="100" dirty="0">
                <a:effectLst/>
                <a:latin typeface="Arial" panose="020B0604020202020204" pitchFamily="34" charset="0"/>
                <a:ea typeface="Aptos" panose="020B0004020202020204" pitchFamily="34" charset="0"/>
                <a:cs typeface="Arial" panose="020B0604020202020204" pitchFamily="34" charset="0"/>
              </a:rPr>
              <a:t>Globale Korallenbleiche</a:t>
            </a:r>
            <a:r>
              <a:rPr lang="de-DE" sz="700" kern="100" dirty="0">
                <a:effectLst/>
                <a:latin typeface="Arial" panose="020B0604020202020204" pitchFamily="34" charset="0"/>
                <a:ea typeface="Aptos" panose="020B0004020202020204" pitchFamily="34" charset="0"/>
                <a:cs typeface="Arial" panose="020B0604020202020204" pitchFamily="34" charset="0"/>
              </a:rPr>
              <a:t>: 19. April 2024, SZ</a:t>
            </a:r>
          </a:p>
          <a:p>
            <a:r>
              <a:rPr lang="de-DE" sz="700" kern="100" dirty="0">
                <a:effectLst/>
                <a:latin typeface="Arial" panose="020B0604020202020204" pitchFamily="34" charset="0"/>
                <a:ea typeface="Aptos" panose="020B0004020202020204" pitchFamily="34" charset="0"/>
                <a:cs typeface="Arial" panose="020B0604020202020204" pitchFamily="34" charset="0"/>
              </a:rPr>
              <a:t> Die Erhitzung sprengt sogar die Worst-Case-Szenarien der Wissenschaft: Das ist unheimlich und beängstigend. Und es zerstört die beruhigende Illusion, dass die Menschheit im Allgemeinen und die Wissenschaftler mit ihren Modellen im Besonderen die Lage doch noch irgendwie im Griff haben. Die globale Korallenbleiche enthüllt brutal, dass die Kontrolle längst entglitten ist: Seit fast einem Jahr ist die Erhitzung der Meere so stark, dass sie alle mithilfe von Klimamodellen gemachten Vorhersagen sprengt. Obwohl Klimaforscherinnen und Klimaforscher seit Monaten verzweifelt versuchen herauszufinden, warum sich weite Teile der Ozeane derart massiv und vor allem derart lang anhaltend erwärmt haben, ist und bleibt das Phänomen rätselhaft. Spekuliert wird wahlweise über das Klimaphänomen El Niño, den Ausbruch eines Unterwasservulkans im Pazifik oder gar sauberere Luft - alles Faktoren, die den Treibhauseffekt theoretisch zusätzlich verstärken könnten. Fakt ist: Niemand weiß es.</a:t>
            </a:r>
          </a:p>
          <a:p>
            <a:r>
              <a:rPr lang="de-DE" sz="700" kern="100" dirty="0">
                <a:effectLst/>
                <a:latin typeface="Arial" panose="020B0604020202020204" pitchFamily="34" charset="0"/>
                <a:ea typeface="Aptos" panose="020B0004020202020204" pitchFamily="34" charset="0"/>
                <a:cs typeface="Arial" panose="020B0604020202020204" pitchFamily="34" charset="0"/>
              </a:rPr>
              <a:t> </a:t>
            </a:r>
          </a:p>
          <a:p>
            <a:r>
              <a:rPr lang="de-DE" sz="700" kern="100" dirty="0">
                <a:effectLst/>
                <a:latin typeface="Arial" panose="020B0604020202020204" pitchFamily="34" charset="0"/>
                <a:ea typeface="Aptos" panose="020B0004020202020204" pitchFamily="34" charset="0"/>
                <a:cs typeface="Arial" panose="020B0604020202020204" pitchFamily="34" charset="0"/>
              </a:rPr>
              <a:t>Nicht vorhersehbar ist zudem, welche Konsequenzen genau es haben wird, wenn die Korallen weg sind. Klar ist, dass die Riffe nicht nur für die Biodiversität in den Meeren wichtig sind, weil in ihnen viele verschiedene Tiere und Pflanzen Nahrung und Unterschlupf finden. Viele Bereiche, die den Menschen unmittelbar betreffen, hängen ebenfalls von Korallenriffen ab, der Küstenschutz zum Beispiel oder die Fischerei. Zu Recht gelten sie deshalb als eines von 16 Kippelementen auf der Erde, deren Verlust derart weitreichende Folgen haben könnte, dass sogar die menschliche Zivilisation in ihrer jetzigen Form bedroht wäre.  Spätestens jetzt sollte klar sein, wie gefährlich der laxe Umgang sowohl mit dem Klimawandel als auch mit dem Artensterben ist. Das Schneckentempo, in dem beide Krisen angegangen werden, lässt sich nur damit erklären, dass die Menschheit noch immer auf das Prinzip Hoffnung setzt. Darauf, dass die Worst-Case-Szenarien der Wissenschaft doch nicht eintreffen werden und dass alles am Ende irgendwie doch gut ausgeht. Oder zumindest, dass es möglich sein wird, im allerletzten Moment die Notbremse zu ziehen. Dass die globale Korallenbleiche die schlimmsten Befürchtungen übertrifft, zeigt erneut, dass die Zusammenhänge und Kreisläufe in der Natur zu komplex sind, um alle Eventualitäten berechnen und die Gefahr realistisch einschätzen zu können. Es darauf ankommen zu lassen, ist schlicht zu riskant. Das Prinzip Hoffnung hat ausgedient. Die letzten Reste intakter Natur müssen fürsorglich und vorausschauend behandelt werden. Ab jetzt sollte das Prinzip Vorsorge gelten.</a:t>
            </a:r>
          </a:p>
          <a:p>
            <a:endParaRPr lang="de-DE" dirty="0"/>
          </a:p>
        </p:txBody>
      </p:sp>
      <p:sp>
        <p:nvSpPr>
          <p:cNvPr id="4" name="Foliennummernplatzhalter 3"/>
          <p:cNvSpPr>
            <a:spLocks noGrp="1"/>
          </p:cNvSpPr>
          <p:nvPr>
            <p:ph type="sldNum" sz="quarter" idx="5"/>
          </p:nvPr>
        </p:nvSpPr>
        <p:spPr/>
        <p:txBody>
          <a:bodyPr/>
          <a:lstStyle/>
          <a:p>
            <a:fld id="{4919D0FE-4C17-7F46-AB29-CD4F4AA0298F}" type="slidenum">
              <a:rPr lang="de-DE" smtClean="0"/>
              <a:t>37</a:t>
            </a:fld>
            <a:endParaRPr lang="de-DE"/>
          </a:p>
        </p:txBody>
      </p:sp>
    </p:spTree>
    <p:extLst>
      <p:ext uri="{BB962C8B-B14F-4D97-AF65-F5344CB8AC3E}">
        <p14:creationId xmlns:p14="http://schemas.microsoft.com/office/powerpoint/2010/main" val="350247455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Der Amazonasregenwald wird zur Steppe..</a:t>
            </a:r>
          </a:p>
          <a:p>
            <a:endParaRPr lang="de-DE" dirty="0"/>
          </a:p>
          <a:p>
            <a:r>
              <a:rPr lang="de-DE" dirty="0"/>
              <a:t>AMAZONAS-REGENWALD</a:t>
            </a:r>
          </a:p>
          <a:p>
            <a:r>
              <a:rPr lang="de-DE" dirty="0"/>
              <a:t>Was droht da?: Der Tropenwald ist seine eigene Regenmaschine: Feuchtigkeit vom Atlantik regnet über dem Wald ab, verdunstet, regnet erneut ab, verdunstet - bis zu siebenmal wird das Wasser so „recycelt". Doch steigende Temperaturen, sich bereits wandelnde Regenmuster und Waldrodungen bringen den Kreislauf aus der Balance - schließlich bricht er zusammen. Der Regenwald wird zur Savanne. Unumkehrbar.</a:t>
            </a:r>
          </a:p>
          <a:p>
            <a:r>
              <a:rPr lang="de-DE" dirty="0"/>
              <a:t>Wann ist die Schwelle erreicht?: Zwischen 2 und 6 Grad Erd-erhitzung; je mehr Wald noch gerodet wird, desto niedriger die Temperaturschwelle.</a:t>
            </a:r>
          </a:p>
          <a:p>
            <a:r>
              <a:rPr lang="de-DE" dirty="0"/>
              <a:t>Mit welcher Gewissheit?: hoch</a:t>
            </a:r>
          </a:p>
          <a:p>
            <a:r>
              <a:rPr lang="de-DE" dirty="0"/>
              <a:t>Was sind die Folgen?: Eines der artenreichsten Ökosysteme der Erde ginge verloren und mit ihm die Lebensgrundlage für mehr als vierzig Millionen Menschen, darunter zwei Millionen Indigene. Ein Kollaps des Regenwaldes würde das gesamte Erdklima stören, weil etwa ein Viertel des globalen Kohlenstoffaustauschs zwischen Biosphäre und Atmosphäre dort stattfindet.</a:t>
            </a:r>
          </a:p>
        </p:txBody>
      </p:sp>
      <p:sp>
        <p:nvSpPr>
          <p:cNvPr id="4" name="Foliennummernplatzhalter 3"/>
          <p:cNvSpPr>
            <a:spLocks noGrp="1"/>
          </p:cNvSpPr>
          <p:nvPr>
            <p:ph type="sldNum" sz="quarter" idx="5"/>
          </p:nvPr>
        </p:nvSpPr>
        <p:spPr/>
        <p:txBody>
          <a:bodyPr/>
          <a:lstStyle/>
          <a:p>
            <a:fld id="{4919D0FE-4C17-7F46-AB29-CD4F4AA0298F}" type="slidenum">
              <a:rPr lang="de-DE" smtClean="0"/>
              <a:t>38</a:t>
            </a:fld>
            <a:endParaRPr lang="de-DE"/>
          </a:p>
        </p:txBody>
      </p:sp>
    </p:spTree>
    <p:extLst>
      <p:ext uri="{BB962C8B-B14F-4D97-AF65-F5344CB8AC3E}">
        <p14:creationId xmlns:p14="http://schemas.microsoft.com/office/powerpoint/2010/main" val="92101679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4919D0FE-4C17-7F46-AB29-CD4F4AA0298F}" type="slidenum">
              <a:rPr lang="de-DE" smtClean="0"/>
              <a:t>39</a:t>
            </a:fld>
            <a:endParaRPr lang="de-DE"/>
          </a:p>
        </p:txBody>
      </p:sp>
    </p:spTree>
    <p:extLst>
      <p:ext uri="{BB962C8B-B14F-4D97-AF65-F5344CB8AC3E}">
        <p14:creationId xmlns:p14="http://schemas.microsoft.com/office/powerpoint/2010/main" val="338461259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b="0" kern="1200" dirty="0">
                <a:solidFill>
                  <a:schemeClr val="tx1"/>
                </a:solidFill>
                <a:effectLst/>
                <a:latin typeface="+mn-lt"/>
                <a:ea typeface="+mn-ea"/>
                <a:cs typeface="+mn-cs"/>
              </a:rPr>
              <a:t> </a:t>
            </a:r>
            <a:endParaRPr lang="de-DE" sz="1200" kern="1200" dirty="0">
              <a:solidFill>
                <a:schemeClr val="tx1"/>
              </a:solidFill>
              <a:effectLst/>
              <a:latin typeface="+mn-lt"/>
              <a:ea typeface="+mn-ea"/>
              <a:cs typeface="+mn-cs"/>
            </a:endParaRPr>
          </a:p>
          <a:p>
            <a:r>
              <a:rPr lang="de-DE" sz="1200" b="0" kern="1200" dirty="0">
                <a:solidFill>
                  <a:schemeClr val="tx1"/>
                </a:solidFill>
                <a:effectLst/>
                <a:latin typeface="+mn-lt"/>
                <a:ea typeface="+mn-ea"/>
                <a:cs typeface="+mn-cs"/>
              </a:rPr>
              <a:t>Und jetzt? </a:t>
            </a:r>
            <a:r>
              <a:rPr lang="de-DE" sz="1200" b="1" kern="1200" dirty="0">
                <a:solidFill>
                  <a:schemeClr val="tx1"/>
                </a:solidFill>
                <a:effectLst/>
                <a:latin typeface="+mn-lt"/>
                <a:ea typeface="+mn-ea"/>
                <a:cs typeface="+mn-cs"/>
              </a:rPr>
              <a:t>Was tun?</a:t>
            </a:r>
            <a:endParaRPr lang="de-DE" sz="1200" kern="1200" dirty="0">
              <a:solidFill>
                <a:schemeClr val="tx1"/>
              </a:solidFill>
              <a:effectLst/>
              <a:latin typeface="+mn-lt"/>
              <a:ea typeface="+mn-ea"/>
              <a:cs typeface="+mn-cs"/>
            </a:endParaRPr>
          </a:p>
          <a:p>
            <a:r>
              <a:rPr lang="de-DE" sz="1200" b="1" kern="1200" dirty="0">
                <a:solidFill>
                  <a:schemeClr val="tx1"/>
                </a:solidFill>
                <a:effectLst/>
                <a:latin typeface="+mn-lt"/>
                <a:ea typeface="+mn-ea"/>
                <a:cs typeface="+mn-cs"/>
              </a:rPr>
              <a:t>Die Daten sind klar. Die Fakten liegen alle auf dem Tisch. Wir wissen, was zu tun ist</a:t>
            </a:r>
            <a:r>
              <a:rPr lang="de-DE" sz="1200" b="0" kern="1200" dirty="0">
                <a:solidFill>
                  <a:schemeClr val="tx1"/>
                </a:solidFill>
                <a:effectLst/>
                <a:latin typeface="+mn-lt"/>
                <a:ea typeface="+mn-ea"/>
                <a:cs typeface="+mn-cs"/>
              </a:rPr>
              <a:t>, die technischen und gesellschaftlichen Lösungen sind alle da.</a:t>
            </a:r>
            <a:r>
              <a:rPr lang="de-DE" sz="1200" b="1" kern="1200" dirty="0">
                <a:solidFill>
                  <a:schemeClr val="tx1"/>
                </a:solidFill>
                <a:effectLst/>
                <a:latin typeface="+mn-lt"/>
                <a:ea typeface="+mn-ea"/>
                <a:cs typeface="+mn-cs"/>
              </a:rPr>
              <a:t> Die Politik ist bestens informiert. Es wurde und wird alles gesagt. </a:t>
            </a:r>
            <a:endParaRPr lang="de-DE" sz="1200" kern="1200" dirty="0">
              <a:solidFill>
                <a:schemeClr val="tx1"/>
              </a:solidFill>
              <a:effectLst/>
              <a:latin typeface="+mn-lt"/>
              <a:ea typeface="+mn-ea"/>
              <a:cs typeface="+mn-cs"/>
            </a:endParaRPr>
          </a:p>
          <a:p>
            <a:r>
              <a:rPr lang="de-DE" sz="1200" b="1" kern="1200" dirty="0">
                <a:solidFill>
                  <a:schemeClr val="tx1"/>
                </a:solidFill>
                <a:effectLst/>
                <a:latin typeface="+mn-lt"/>
                <a:ea typeface="+mn-ea"/>
                <a:cs typeface="+mn-cs"/>
              </a:rPr>
              <a:t>Man kann die Umweltzerstörung nicht stoppen, indem man Bambuszahnbürsten kauft und die Leute bittet, im Schwarzwald Urlaub zu machen. Der einzig wirkmächtige Hebel liegt in den Händen der Politik, weil nur sie die Wirtschaft in einem Umfang beeinflussen kann, der einen Unterschied macht.</a:t>
            </a:r>
            <a:endParaRPr lang="de-DE" sz="1200" kern="1200" dirty="0">
              <a:solidFill>
                <a:schemeClr val="tx1"/>
              </a:solidFill>
              <a:effectLst/>
              <a:latin typeface="+mn-lt"/>
              <a:ea typeface="+mn-ea"/>
              <a:cs typeface="+mn-cs"/>
            </a:endParaRPr>
          </a:p>
          <a:p>
            <a:r>
              <a:rPr lang="de-DE" sz="1200" b="1" kern="1200" dirty="0">
                <a:solidFill>
                  <a:schemeClr val="tx1"/>
                </a:solidFill>
                <a:effectLst/>
                <a:latin typeface="+mn-lt"/>
                <a:ea typeface="+mn-ea"/>
                <a:cs typeface="+mn-cs"/>
              </a:rPr>
              <a:t>Es ist wichtig, dass wir nicht länger darüber schweigen, wie wir uns dabei fühlen. Aufgeben ist keine Option, egal wie gering die Chancen sind. Dabei hätten wir theoretisch so, so gute Aussichten, wenn wir uns gemeinsam anstrengen würden. Unsere Lebensqualität könnte noch mehr steigen, nicht nur für uns, sondern auch für all die Menschen aus ärmeren Ländern, die wir hier im Westen gerne ausbeuten und dann vergessen.</a:t>
            </a:r>
            <a:endParaRPr lang="de-DE" sz="1200" kern="1200" dirty="0">
              <a:solidFill>
                <a:schemeClr val="tx1"/>
              </a:solidFill>
              <a:effectLst/>
              <a:latin typeface="+mn-lt"/>
              <a:ea typeface="+mn-ea"/>
              <a:cs typeface="+mn-cs"/>
            </a:endParaRPr>
          </a:p>
          <a:p>
            <a:r>
              <a:rPr lang="de-DE" sz="1200" b="1" kern="1200" dirty="0">
                <a:solidFill>
                  <a:schemeClr val="tx1"/>
                </a:solidFill>
                <a:effectLst/>
                <a:latin typeface="+mn-lt"/>
                <a:ea typeface="+mn-ea"/>
                <a:cs typeface="+mn-cs"/>
              </a:rPr>
              <a:t>Die „Klimadiktatur“ wird kommen – und zwar durch den Klimawandel selbst.</a:t>
            </a:r>
            <a:endParaRPr lang="de-DE"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Dem Weltklima sind Wahlergebnisse völlig egal. Dem Biodiversitätsverlust auch. </a:t>
            </a:r>
          </a:p>
          <a:p>
            <a:r>
              <a:rPr lang="de-DE" sz="1200" kern="1200" dirty="0">
                <a:solidFill>
                  <a:schemeClr val="tx1"/>
                </a:solidFill>
                <a:effectLst/>
                <a:latin typeface="+mn-lt"/>
                <a:ea typeface="+mn-ea"/>
                <a:cs typeface="+mn-cs"/>
              </a:rPr>
              <a:t>Es hat keinen Sinn, die Augen zu verschließen und sich zu wünschen, dass es nicht so wäre. Magisches Denken hilft uns nicht weiter. Weil wir keine Entscheidungen treffen wollen, die unseren hohen westlichen Lebensstandard ein wenig unbequemer machen, werden bald Entscheidungen für uns getroffen, die unseren hohen westlichen Lebensstandard unmöglich machen. Dann werden wir in unseren überfluteten Häusern sitzen und denken: Hätten wir doch die Energiewende zwanzig Jahre früher angepackt. Hätten wir doch endlich mal auf die Bauwirtschaft geschaut, die mit Beton und Co. die größte Dreckschleuder überhaupt ist und völlig unter dem Radar fliegt, während wir über SUVs und Flugreisen jammern. Hätten wir doch nur auf die Wissenschaft gehört.</a:t>
            </a:r>
          </a:p>
          <a:p>
            <a:r>
              <a:rPr lang="de-DE" sz="1200" b="0" kern="1200" dirty="0">
                <a:solidFill>
                  <a:schemeClr val="tx1"/>
                </a:solidFill>
                <a:effectLst/>
                <a:latin typeface="+mn-lt"/>
                <a:ea typeface="+mn-ea"/>
                <a:cs typeface="+mn-cs"/>
              </a:rPr>
              <a:t> </a:t>
            </a:r>
            <a:endParaRPr lang="de-DE" sz="1200" kern="1200" dirty="0">
              <a:solidFill>
                <a:schemeClr val="tx1"/>
              </a:solidFill>
              <a:effectLst/>
              <a:latin typeface="+mn-lt"/>
              <a:ea typeface="+mn-ea"/>
              <a:cs typeface="+mn-cs"/>
            </a:endParaRPr>
          </a:p>
          <a:p>
            <a:r>
              <a:rPr lang="de-DE" sz="1200" b="1" kern="1200" dirty="0">
                <a:solidFill>
                  <a:schemeClr val="tx1"/>
                </a:solidFill>
                <a:effectLst/>
                <a:latin typeface="+mn-lt"/>
                <a:ea typeface="+mn-ea"/>
                <a:cs typeface="+mn-cs"/>
              </a:rPr>
              <a:t>Um wirklich einen Unterschied zu machen, um das Tempo der menschengemachten Erderwärmung und des Artensterbens irgendwie zu verlangsamen, müssten wir sehr unangenehme Maßnahmen ergreifen und diese dann </a:t>
            </a:r>
            <a:r>
              <a:rPr lang="de-DE" sz="1200" i="1" kern="1200" dirty="0">
                <a:solidFill>
                  <a:schemeClr val="tx1"/>
                </a:solidFill>
                <a:effectLst/>
                <a:latin typeface="+mn-lt"/>
                <a:ea typeface="+mn-ea"/>
                <a:cs typeface="+mn-cs"/>
              </a:rPr>
              <a:t>jahrzehntelang</a:t>
            </a:r>
            <a:r>
              <a:rPr lang="de-DE" sz="1200" b="1" kern="1200" dirty="0">
                <a:solidFill>
                  <a:schemeClr val="tx1"/>
                </a:solidFill>
                <a:effectLst/>
                <a:latin typeface="+mn-lt"/>
                <a:ea typeface="+mn-ea"/>
                <a:cs typeface="+mn-cs"/>
              </a:rPr>
              <a:t> durchhalten, bis wir ein Ergebnis sehen. Und das Ergebnis ist nicht ein „wow, stimmt, jetzt ist alles besser“, sondern ein „es ist so wie jetzt, nur zum Glück ist es durch die Maßnahmen nicht schlimmer geworden“</a:t>
            </a:r>
            <a:endParaRPr lang="de-DE" sz="1200" kern="1200" dirty="0">
              <a:solidFill>
                <a:schemeClr val="tx1"/>
              </a:solidFill>
              <a:effectLst/>
              <a:latin typeface="+mn-lt"/>
              <a:ea typeface="+mn-ea"/>
              <a:cs typeface="+mn-cs"/>
            </a:endParaRPr>
          </a:p>
          <a:p>
            <a:endParaRPr lang="de-DE" dirty="0"/>
          </a:p>
        </p:txBody>
      </p:sp>
      <p:sp>
        <p:nvSpPr>
          <p:cNvPr id="4" name="Foliennummernplatzhalter 3"/>
          <p:cNvSpPr>
            <a:spLocks noGrp="1"/>
          </p:cNvSpPr>
          <p:nvPr>
            <p:ph type="sldNum" sz="quarter" idx="5"/>
          </p:nvPr>
        </p:nvSpPr>
        <p:spPr/>
        <p:txBody>
          <a:bodyPr/>
          <a:lstStyle/>
          <a:p>
            <a:fld id="{4919D0FE-4C17-7F46-AB29-CD4F4AA0298F}" type="slidenum">
              <a:rPr lang="de-DE" smtClean="0"/>
              <a:t>40</a:t>
            </a:fld>
            <a:endParaRPr lang="de-DE"/>
          </a:p>
        </p:txBody>
      </p:sp>
    </p:spTree>
    <p:extLst>
      <p:ext uri="{BB962C8B-B14F-4D97-AF65-F5344CB8AC3E}">
        <p14:creationId xmlns:p14="http://schemas.microsoft.com/office/powerpoint/2010/main" val="110162356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b="0" i="0" u="none" strike="noStrike" kern="1200" dirty="0">
                <a:solidFill>
                  <a:schemeClr val="tx1"/>
                </a:solidFill>
                <a:effectLst/>
                <a:latin typeface="+mn-lt"/>
                <a:ea typeface="+mn-ea"/>
                <a:cs typeface="+mn-cs"/>
                <a:hlinkClick r:id="rId3"/>
              </a:rPr>
              <a:t> wenn die Klimaziele zur lästigen Nebensache werden (S+)</a:t>
            </a:r>
            <a:br>
              <a:rPr lang="de-DE" dirty="0"/>
            </a:br>
            <a:r>
              <a:rPr lang="de-DE" sz="1200" b="0" i="0" u="none" strike="noStrike" kern="1200" dirty="0">
                <a:solidFill>
                  <a:schemeClr val="tx1"/>
                </a:solidFill>
                <a:effectLst/>
                <a:latin typeface="+mn-lt"/>
                <a:ea typeface="+mn-ea"/>
                <a:cs typeface="+mn-cs"/>
              </a:rPr>
              <a:t>In 20 Jahren soll Deutschland klimaneutral sein. Doch konservative Kräfte beginnen nun Schritt für Schritt damit, dieses Ziel zu torpedieren. Der Schaden könnte irreparabel sein.</a:t>
            </a:r>
          </a:p>
          <a:p>
            <a:endParaRPr lang="de-DE" sz="1200" b="0" i="0" u="none" strike="noStrike" kern="1200" dirty="0">
              <a:solidFill>
                <a:schemeClr val="tx1"/>
              </a:solidFill>
              <a:effectLst/>
              <a:latin typeface="+mn-lt"/>
              <a:ea typeface="+mn-ea"/>
              <a:cs typeface="+mn-cs"/>
            </a:endParaRPr>
          </a:p>
          <a:p>
            <a:r>
              <a:rPr lang="de-DE" sz="1200" b="0" i="0" u="none" strike="noStrike" kern="1200" dirty="0">
                <a:solidFill>
                  <a:schemeClr val="tx1"/>
                </a:solidFill>
                <a:effectLst/>
                <a:latin typeface="+mn-lt"/>
                <a:ea typeface="+mn-ea"/>
                <a:cs typeface="+mn-cs"/>
              </a:rPr>
              <a:t>Das Forum Ökologisch-Soziale Marktwirtschaft (FÖS) kommt in einer aktuellen </a:t>
            </a:r>
            <a:r>
              <a:rPr lang="de-DE" sz="1200" b="0" i="0" u="none" strike="noStrike" kern="1200" dirty="0">
                <a:solidFill>
                  <a:schemeClr val="tx1"/>
                </a:solidFill>
                <a:effectLst/>
                <a:latin typeface="+mn-lt"/>
                <a:ea typeface="+mn-ea"/>
                <a:cs typeface="+mn-cs"/>
                <a:hlinkClick r:id="rId4"/>
              </a:rPr>
              <a:t>Untersuchung </a:t>
            </a:r>
            <a:r>
              <a:rPr lang="de-DE" sz="1200" b="0" i="0" u="none" strike="noStrike" kern="1200" dirty="0">
                <a:solidFill>
                  <a:schemeClr val="tx1"/>
                </a:solidFill>
                <a:effectLst/>
                <a:latin typeface="+mn-lt"/>
                <a:ea typeface="+mn-ea"/>
                <a:cs typeface="+mn-cs"/>
              </a:rPr>
              <a:t>zu dem Schluss, dass sich die umweltschädlichen Anreize im Koalitionsvertrag auf jährlich zwischen neun und 15 Milliarden Euro summieren. Schon 2021 hatte das Umweltbundesamt errechnet, dass der Fiskus jährlich rund 65 Milliarden Euro umweltschädlicher Subventionen gewährt, 2023 war diese Summe demnach sogar auf 85 Milliarden angewachsen.</a:t>
            </a:r>
          </a:p>
          <a:p>
            <a:r>
              <a:rPr lang="de-DE" sz="1200" b="0" i="0" u="none" strike="noStrike" kern="1200" dirty="0">
                <a:solidFill>
                  <a:schemeClr val="tx1"/>
                </a:solidFill>
                <a:effectLst/>
                <a:latin typeface="+mn-lt"/>
                <a:ea typeface="+mn-ea"/>
                <a:cs typeface="+mn-cs"/>
              </a:rPr>
              <a:t>Das Kabinett März plant nun, etwa die Luftverkehrsteuer zu senken und damit das klimaschädlichste Verkehrsmittel zusätzlich zu fördern. Laut FÖS entgehen dem Steuerzahler so Einnahmen von etwa 580 Millionen Euro im Jahr. Außerdem will die Bundesregierung die Pendlerpauschale erhöhen, was zu jährlichen Mehrausgaben von 1,3 Milliarden Euro führe. Ein weiteres Beispiel: Die sogenannte Agrardiesel-Rückvergütung soll wieder eingeführt werden, bei der landwirtschaftliche Betriebe beim Einsatz von Kraftstoff entlastet werden. Im vergangenen Jahr hatte der Bundestag noch die schrittweise Abschaffung beschlossen, die Kehrtwende würde laut FÖS im kommenden Jahr 450 Millionen Euro kosten.</a:t>
            </a:r>
          </a:p>
          <a:p>
            <a:r>
              <a:rPr lang="de-DE" sz="1200" b="0" i="0" u="none" strike="noStrike" kern="1200" dirty="0">
                <a:solidFill>
                  <a:schemeClr val="tx1"/>
                </a:solidFill>
                <a:effectLst/>
                <a:latin typeface="+mn-lt"/>
                <a:ea typeface="+mn-ea"/>
                <a:cs typeface="+mn-cs"/>
              </a:rPr>
              <a:t>Hinzu kommen Kosten für eine geplante Strompreissenkung, neue Gaskraftwerke und Ausnahmen vom Emissionshandel für die Landwirtschaft. In vielen dieser Fälle ließen sich ökologisch sinnvollere Alternativen finden, die trotzdem etwa finanzielle Mehrbelastungen einkommensschwächerer Haushalte vermeiden, Konzepte dafür gibt es. Die Bundesregierung muss sie nur nutzen.</a:t>
            </a:r>
          </a:p>
          <a:p>
            <a:endParaRPr lang="de-DE" sz="1200" b="0" i="0" u="none" strike="noStrike" kern="1200" dirty="0">
              <a:solidFill>
                <a:schemeClr val="tx1"/>
              </a:solidFill>
              <a:effectLst/>
              <a:latin typeface="+mn-lt"/>
              <a:ea typeface="+mn-ea"/>
              <a:cs typeface="+mn-cs"/>
            </a:endParaRPr>
          </a:p>
          <a:p>
            <a:r>
              <a:rPr lang="de-DE" sz="1200" b="0" i="0" u="none" strike="noStrike" kern="1200" dirty="0">
                <a:solidFill>
                  <a:schemeClr val="tx1"/>
                </a:solidFill>
                <a:effectLst/>
                <a:latin typeface="+mn-lt"/>
                <a:ea typeface="+mn-ea"/>
                <a:cs typeface="+mn-cs"/>
              </a:rPr>
              <a:t>Trotz aller Klimaschutzmaßnahmen steigt der Anteil an Kohlenstoffdioxid aber noch immer. Und wenn ich mir die politischen Maßnahmen, dem zu begegnen, anschaue, würde ich es so zusammenfassen: zu wenig, zu langsam und zu spät. </a:t>
            </a:r>
          </a:p>
          <a:p>
            <a:r>
              <a:rPr lang="de-DE" sz="1200" b="1" i="0" u="none" strike="noStrike" kern="1200" dirty="0">
                <a:solidFill>
                  <a:schemeClr val="tx1"/>
                </a:solidFill>
                <a:effectLst/>
                <a:latin typeface="+mn-lt"/>
                <a:ea typeface="+mn-ea"/>
                <a:cs typeface="+mn-cs"/>
              </a:rPr>
              <a:t>Richter:</a:t>
            </a:r>
            <a:r>
              <a:rPr lang="de-DE" sz="1200" b="0" i="0" u="none" strike="noStrike" kern="1200" dirty="0">
                <a:solidFill>
                  <a:schemeClr val="tx1"/>
                </a:solidFill>
                <a:effectLst/>
                <a:latin typeface="+mn-lt"/>
                <a:ea typeface="+mn-ea"/>
                <a:cs typeface="+mn-cs"/>
              </a:rPr>
              <a:t> Dabei tun sich auch in Deutschland zwei große Lücken auf. Die Klimaziele reichen nicht, um die Klimaneutralität bis 2045 zu erreichen. Und gleichzeitig wird auch nicht genug getan, um diese Ziele überhaupt zu erfüllen.</a:t>
            </a:r>
          </a:p>
          <a:p>
            <a:endParaRPr lang="de-DE" sz="1200" b="0" i="0" u="none" strike="noStrike" kern="1200" dirty="0">
              <a:solidFill>
                <a:schemeClr val="tx1"/>
              </a:solidFill>
              <a:effectLst/>
              <a:latin typeface="+mn-lt"/>
              <a:ea typeface="+mn-ea"/>
              <a:cs typeface="+mn-cs"/>
            </a:endParaRPr>
          </a:p>
          <a:p>
            <a:endParaRPr lang="de-DE" dirty="0"/>
          </a:p>
        </p:txBody>
      </p:sp>
      <p:sp>
        <p:nvSpPr>
          <p:cNvPr id="4" name="Foliennummernplatzhalter 3"/>
          <p:cNvSpPr>
            <a:spLocks noGrp="1"/>
          </p:cNvSpPr>
          <p:nvPr>
            <p:ph type="sldNum" sz="quarter" idx="5"/>
          </p:nvPr>
        </p:nvSpPr>
        <p:spPr/>
        <p:txBody>
          <a:bodyPr/>
          <a:lstStyle/>
          <a:p>
            <a:fld id="{4919D0FE-4C17-7F46-AB29-CD4F4AA0298F}" type="slidenum">
              <a:rPr lang="de-DE" smtClean="0"/>
              <a:t>41</a:t>
            </a:fld>
            <a:endParaRPr lang="de-DE"/>
          </a:p>
        </p:txBody>
      </p:sp>
    </p:spTree>
    <p:extLst>
      <p:ext uri="{BB962C8B-B14F-4D97-AF65-F5344CB8AC3E}">
        <p14:creationId xmlns:p14="http://schemas.microsoft.com/office/powerpoint/2010/main" val="95429394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fontAlgn="base"/>
            <a:r>
              <a:rPr lang="de-DE" sz="1200" b="1" kern="1200" dirty="0">
                <a:solidFill>
                  <a:schemeClr val="tx1"/>
                </a:solidFill>
                <a:effectLst/>
                <a:latin typeface="+mn-lt"/>
                <a:ea typeface="+mn-ea"/>
                <a:cs typeface="+mn-cs"/>
              </a:rPr>
              <a:t>Treibhausgasemissionen in Deutschland</a:t>
            </a:r>
            <a:endParaRPr lang="de-DE" sz="1200" kern="1200" dirty="0">
              <a:solidFill>
                <a:schemeClr val="tx1"/>
              </a:solidFill>
              <a:effectLst/>
              <a:latin typeface="+mn-lt"/>
              <a:ea typeface="+mn-ea"/>
              <a:cs typeface="+mn-cs"/>
            </a:endParaRPr>
          </a:p>
          <a:p>
            <a:pPr fontAlgn="base"/>
            <a:r>
              <a:rPr lang="de-DE" sz="1200" kern="1200" dirty="0">
                <a:solidFill>
                  <a:schemeClr val="tx1"/>
                </a:solidFill>
                <a:effectLst/>
                <a:latin typeface="+mn-lt"/>
                <a:ea typeface="+mn-ea"/>
                <a:cs typeface="+mn-cs"/>
              </a:rPr>
              <a:t>Nimmt man die </a:t>
            </a:r>
            <a:r>
              <a:rPr lang="de-DE" sz="1200" b="1" kern="1200" dirty="0">
                <a:solidFill>
                  <a:schemeClr val="tx1"/>
                </a:solidFill>
                <a:effectLst/>
                <a:latin typeface="+mn-lt"/>
                <a:ea typeface="+mn-ea"/>
                <a:cs typeface="+mn-cs"/>
                <a:hlinkClick r:id="rId3"/>
              </a:rPr>
              <a:t>Treibhausgasemissionen in Deutschland nach Sektoren 2022</a:t>
            </a:r>
            <a:r>
              <a:rPr lang="de-DE" sz="1200" kern="1200" dirty="0">
                <a:solidFill>
                  <a:schemeClr val="tx1"/>
                </a:solidFill>
                <a:effectLst/>
                <a:latin typeface="+mn-lt"/>
                <a:ea typeface="+mn-ea"/>
                <a:cs typeface="+mn-cs"/>
              </a:rPr>
              <a:t> unter die Lupe, wird schnell klar, woher die meisten Emissionen stammen. Die drei größten Sektoren sind die Energiewirtschaft, die Industrie und der Verkehr. Hier fällt die Energiewirtschaft mit 34,3% deutlich mehr ins Gewicht als die anderen beiden. An zweiter Stelle steht die Industrie mit 22% und an dritter Stelle der Verkehr mit 19,8%.</a:t>
            </a:r>
          </a:p>
          <a:p>
            <a:pPr fontAlgn="base"/>
            <a:endParaRPr lang="de-DE" sz="1200" kern="1200" dirty="0">
              <a:solidFill>
                <a:schemeClr val="tx1"/>
              </a:solidFill>
              <a:effectLst/>
              <a:latin typeface="+mn-lt"/>
              <a:ea typeface="+mn-ea"/>
              <a:cs typeface="+mn-cs"/>
            </a:endParaRPr>
          </a:p>
          <a:p>
            <a:r>
              <a:rPr lang="de-DE" sz="1200" b="1" kern="1200" dirty="0">
                <a:solidFill>
                  <a:schemeClr val="tx1"/>
                </a:solidFill>
                <a:effectLst/>
                <a:latin typeface="+mn-lt"/>
                <a:ea typeface="+mn-ea"/>
                <a:cs typeface="+mn-cs"/>
              </a:rPr>
              <a:t>Wie funktioniert Klimaschutz?</a:t>
            </a:r>
            <a:endParaRPr lang="de-DE"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Wir brauchen Bau-, Mobilitäts-, Ernährungs-, Wohn- und Energiesysteme, die grundsätzlich klimaneutral sind. Klimaschutz ist also eine hochgradig öffentliche und politische Angelegenheit und braucht </a:t>
            </a:r>
            <a:r>
              <a:rPr lang="de-DE" sz="1200" b="1" kern="1200" dirty="0">
                <a:solidFill>
                  <a:schemeClr val="tx1"/>
                </a:solidFill>
                <a:effectLst/>
                <a:latin typeface="+mn-lt"/>
                <a:ea typeface="+mn-ea"/>
                <a:cs typeface="+mn-cs"/>
              </a:rPr>
              <a:t>kollektive Lösungen. </a:t>
            </a:r>
            <a:r>
              <a:rPr lang="de-DE" sz="1200" b="0" kern="1200" dirty="0">
                <a:solidFill>
                  <a:schemeClr val="tx1"/>
                </a:solidFill>
                <a:effectLst/>
                <a:latin typeface="+mn-lt"/>
                <a:ea typeface="+mn-ea"/>
                <a:cs typeface="+mn-cs"/>
              </a:rPr>
              <a:t>Wir haben also die </a:t>
            </a:r>
            <a:r>
              <a:rPr lang="de-DE" sz="1200" kern="1200" dirty="0">
                <a:solidFill>
                  <a:schemeClr val="tx1"/>
                </a:solidFill>
                <a:effectLst/>
                <a:latin typeface="+mn-lt"/>
                <a:ea typeface="+mn-ea"/>
                <a:cs typeface="+mn-cs"/>
              </a:rPr>
              <a:t>Pflicht, kollektives Handeln voranzutreiben. Sei es durch Aktivismus, durch politisches Engagement oder durch Vorträge. Es geht darum, Leute zum Umdenken zu bewegen.</a:t>
            </a:r>
          </a:p>
          <a:p>
            <a:r>
              <a:rPr lang="de-DE" sz="1200" kern="1200" dirty="0">
                <a:solidFill>
                  <a:schemeClr val="tx1"/>
                </a:solidFill>
                <a:effectLst/>
                <a:latin typeface="+mn-lt"/>
                <a:ea typeface="+mn-ea"/>
                <a:cs typeface="+mn-cs"/>
              </a:rPr>
              <a:t> </a:t>
            </a:r>
          </a:p>
          <a:p>
            <a:r>
              <a:rPr lang="de-DE" sz="1200" b="1" kern="1200" dirty="0">
                <a:solidFill>
                  <a:schemeClr val="tx1"/>
                </a:solidFill>
                <a:effectLst/>
                <a:latin typeface="+mn-lt"/>
                <a:ea typeface="+mn-ea"/>
                <a:cs typeface="+mn-cs"/>
              </a:rPr>
              <a:t>Politisches Handeln</a:t>
            </a:r>
            <a:endParaRPr lang="de-DE"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Aktuell ist es so, dass politisches Handeln da endet, wo Machterhalt anfängt. Als Gesellschaft müssen wir es schaffen, ein Klima zu kreieren, in dem politische Akteure gar nicht mehr anders können, als ambitionierten Klimaschutz voranzutreiben. </a:t>
            </a:r>
          </a:p>
          <a:p>
            <a:r>
              <a:rPr lang="de-DE" sz="1200" kern="1200" dirty="0">
                <a:solidFill>
                  <a:schemeClr val="tx1"/>
                </a:solidFill>
                <a:effectLst/>
                <a:latin typeface="+mn-lt"/>
                <a:ea typeface="+mn-ea"/>
                <a:cs typeface="+mn-cs"/>
              </a:rPr>
              <a:t> </a:t>
            </a:r>
          </a:p>
          <a:p>
            <a:pPr fontAlgn="base"/>
            <a:endParaRPr lang="de-DE" sz="1200" kern="1200" dirty="0">
              <a:solidFill>
                <a:schemeClr val="tx1"/>
              </a:solidFill>
              <a:effectLst/>
              <a:latin typeface="+mn-lt"/>
              <a:ea typeface="+mn-ea"/>
              <a:cs typeface="+mn-cs"/>
            </a:endParaRPr>
          </a:p>
          <a:p>
            <a:endParaRPr lang="de-DE" dirty="0"/>
          </a:p>
        </p:txBody>
      </p:sp>
      <p:sp>
        <p:nvSpPr>
          <p:cNvPr id="4" name="Foliennummernplatzhalter 3"/>
          <p:cNvSpPr>
            <a:spLocks noGrp="1"/>
          </p:cNvSpPr>
          <p:nvPr>
            <p:ph type="sldNum" sz="quarter" idx="5"/>
          </p:nvPr>
        </p:nvSpPr>
        <p:spPr/>
        <p:txBody>
          <a:bodyPr/>
          <a:lstStyle/>
          <a:p>
            <a:fld id="{4919D0FE-4C17-7F46-AB29-CD4F4AA0298F}" type="slidenum">
              <a:rPr lang="de-DE" smtClean="0"/>
              <a:t>42</a:t>
            </a:fld>
            <a:endParaRPr lang="de-DE"/>
          </a:p>
        </p:txBody>
      </p:sp>
    </p:spTree>
    <p:extLst>
      <p:ext uri="{BB962C8B-B14F-4D97-AF65-F5344CB8AC3E}">
        <p14:creationId xmlns:p14="http://schemas.microsoft.com/office/powerpoint/2010/main" val="23705626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900" dirty="0">
                <a:solidFill>
                  <a:schemeClr val="bg1"/>
                </a:solidFill>
                <a:latin typeface="Arial" panose="020B0604020202020204" pitchFamily="34" charset="0"/>
                <a:cs typeface="Arial" panose="020B0604020202020204" pitchFamily="34" charset="0"/>
              </a:rPr>
              <a:t>Unsere Erde gerät aus dem Gleichgewicht: Es kommt zu einer Zunahme von Extremwetterereignisse wie Starkregenereignisse -&gt; Fluten, Überschwemmungen  /  Dürren, Hitzewellen -&gt; Waldbränden / </a:t>
            </a:r>
            <a:r>
              <a:rPr lang="de-DE" sz="900" dirty="0" err="1">
                <a:solidFill>
                  <a:schemeClr val="bg1"/>
                </a:solidFill>
                <a:latin typeface="Arial" panose="020B0604020202020204" pitchFamily="34" charset="0"/>
                <a:cs typeface="Arial" panose="020B0604020202020204" pitchFamily="34" charset="0"/>
              </a:rPr>
              <a:t>Hurrikanes</a:t>
            </a:r>
            <a:r>
              <a:rPr lang="de-DE" sz="900" dirty="0">
                <a:solidFill>
                  <a:schemeClr val="bg1"/>
                </a:solidFill>
                <a:latin typeface="Arial" panose="020B0604020202020204" pitchFamily="34" charset="0"/>
                <a:cs typeface="Arial" panose="020B0604020202020204" pitchFamily="34" charset="0"/>
              </a:rPr>
              <a:t>, Stürme, Tornados / Eisschilde schmelzen -&gt; Meeresspiegel steigt</a:t>
            </a:r>
          </a:p>
          <a:p>
            <a:endParaRPr lang="de-DE" sz="900" dirty="0">
              <a:solidFill>
                <a:schemeClr val="bg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800" kern="100" dirty="0">
                <a:effectLst/>
                <a:latin typeface="Aptos" panose="020B0004020202020204" pitchFamily="34" charset="0"/>
                <a:ea typeface="Aptos" panose="020B0004020202020204" pitchFamily="34" charset="0"/>
                <a:cs typeface="Times New Roman" panose="02020603050405020304" pitchFamily="18" charset="0"/>
              </a:rPr>
              <a:t>Die Erderhitzung ist weltweit die größte Bedrohung für die internationale Sicherheit, die Stabilität von Staaten und Gesellschaften sowie des Finanzsystems. Auch für Deutschland ist sie Lt. BND eine der Hauptbedrohungen für die innere Sicherheit. </a:t>
            </a:r>
            <a:endParaRPr lang="de-DE" sz="900" dirty="0">
              <a:solidFill>
                <a:schemeClr val="bg1"/>
              </a:solidFill>
              <a:latin typeface="Arial" panose="020B0604020202020204" pitchFamily="34" charset="0"/>
              <a:cs typeface="Arial" panose="020B0604020202020204" pitchFamily="34" charset="0"/>
            </a:endParaRPr>
          </a:p>
          <a:p>
            <a:endParaRPr lang="de-DE" sz="900" dirty="0">
              <a:solidFill>
                <a:schemeClr val="bg1"/>
              </a:solidFill>
              <a:latin typeface="Arial" panose="020B0604020202020204" pitchFamily="34" charset="0"/>
              <a:cs typeface="Arial" panose="020B0604020202020204" pitchFamily="34" charset="0"/>
            </a:endParaRPr>
          </a:p>
          <a:p>
            <a:pPr>
              <a:lnSpc>
                <a:spcPts val="1400"/>
              </a:lnSpc>
            </a:pPr>
            <a:r>
              <a:rPr lang="de-DE" sz="9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Folgen </a:t>
            </a:r>
            <a:r>
              <a:rPr lang="de-DE" sz="9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Was sind nun die Folgen dieses vermeidlich winzigen Anstiegs von 1,2 Grad? Schon jetzt haben weltweit Extremwetterereignisse wie Starkregen, Trockenphasen, Tropenstürme, Hitze und Brände in historischem Ausmaß zugenommen. 2021 mussten 1,3 </a:t>
            </a:r>
            <a:r>
              <a:rPr lang="de-DE" sz="9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Mio</a:t>
            </a:r>
            <a:r>
              <a:rPr lang="de-DE" sz="9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Menschen vor Klima- &amp; Umweltkatastrophen fliehen; ganz aktuell erleiden die Menschen im östlichen und südlichen Afrika eine seit 2 Jahrzehnten andauernde Dürre. (</a:t>
            </a:r>
            <a:r>
              <a:rPr lang="de-DE" sz="9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Eigene Erlebnisse Sudan, </a:t>
            </a:r>
            <a:r>
              <a:rPr lang="de-DE" sz="9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Dafur</a:t>
            </a:r>
            <a:r>
              <a:rPr lang="de-DE" sz="9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Sambesi und die Viktoriawasserfälle)</a:t>
            </a:r>
            <a:r>
              <a:rPr lang="de-DE" sz="9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Laut UN steigen dort die Temperaturen doppelt so schnell wie im Rest der Welt und rund 45 Millionen Menschen dürften derzeit im südlichen Afrika auf Nahrungshilfe angewiesen sein. Die zunehmende Hitze zerstört die Lebensgrundlagen und die UN rechnet zu 2050 mit 1 Milliarde Klimaflüchtlingen. </a:t>
            </a:r>
            <a:r>
              <a:rPr lang="de-DE" sz="900" i="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Denn Landwirtschaft wird z. B. in der Sahelzone, um den Äquator herum oder im Nahen Osten von Pakistan bis Syrien kaum noch möglich sein. Im vergangenen Sommer stand ein Viertel von Bangladesch unter Wasser, wochenlange Regengüsse haben weite Teile Nord- und Südkoreas überflutet, darunter Seoul. Im Iran und Irak herrschten mehrfach tödliche Temperaturen von über 50 Grad.</a:t>
            </a:r>
            <a:r>
              <a:rPr lang="de-DE" sz="9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de-DE" sz="9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Haben wir eine Vorstellung davon, wie unendlich groß das Leid von Menschen ist, die hungern, die ihre Heimat, ihre Lebensgrundlage verlieren? Schon jetzt bei einer Erhitzung von 1,2 ° sind lt. Aktuellem IPCC-Bericht 3,3 bis 3,6 Milliarden der knapp acht Milliarden Menschen weltweit durch die Klimakrise "</a:t>
            </a:r>
            <a:r>
              <a:rPr lang="de-DE" sz="9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hochgradig gefährdet</a:t>
            </a:r>
            <a:r>
              <a:rPr lang="de-DE" sz="9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Für viele Menschen bleibt nur Flucht. </a:t>
            </a:r>
          </a:p>
          <a:p>
            <a:pPr>
              <a:lnSpc>
                <a:spcPts val="1400"/>
              </a:lnSpc>
            </a:pPr>
            <a:endParaRPr lang="de-DE" sz="9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a:lnSpc>
                <a:spcPts val="1400"/>
              </a:lnSpc>
            </a:pPr>
            <a:r>
              <a:rPr lang="de-DE" sz="9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Aktuell im letzten Monat: Überschwemmungen durch Starkregen in Süddeutschland. Über 50° in Pakistan und im Norden Indiens, mit hoher </a:t>
            </a:r>
            <a:r>
              <a:rPr lang="de-DE" sz="9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Binlandsmigration</a:t>
            </a:r>
            <a:r>
              <a:rPr lang="de-DE" sz="9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Evakuierungen wegen steigendem Meeresspiegel von einer Karibikinsel vor Panama. Tropensturm in Bangladesch mit Zusammenbruch der Stromversorgung. Tote und Verwüstung durch 25 Tornados in den USA…..</a:t>
            </a:r>
            <a:endParaRPr lang="de-DE" sz="900" dirty="0">
              <a:effectLst/>
              <a:latin typeface="Arial" panose="020B0604020202020204" pitchFamily="34" charset="0"/>
              <a:ea typeface="Times New Roman" panose="02020603050405020304" pitchFamily="18" charset="0"/>
              <a:cs typeface="Arial" panose="020B0604020202020204" pitchFamily="34" charset="0"/>
            </a:endParaRPr>
          </a:p>
          <a:p>
            <a:endParaRPr lang="de-DE" dirty="0">
              <a:solidFill>
                <a:schemeClr val="bg1"/>
              </a:solidFill>
              <a:latin typeface="Crimson Text" panose="02000503000000000000" pitchFamily="2" charset="0"/>
            </a:endParaRPr>
          </a:p>
        </p:txBody>
      </p:sp>
      <p:sp>
        <p:nvSpPr>
          <p:cNvPr id="4" name="Foliennummernplatzhalter 3"/>
          <p:cNvSpPr>
            <a:spLocks noGrp="1"/>
          </p:cNvSpPr>
          <p:nvPr>
            <p:ph type="sldNum" sz="quarter" idx="5"/>
          </p:nvPr>
        </p:nvSpPr>
        <p:spPr/>
        <p:txBody>
          <a:bodyPr/>
          <a:lstStyle/>
          <a:p>
            <a:fld id="{4919D0FE-4C17-7F46-AB29-CD4F4AA0298F}" type="slidenum">
              <a:rPr lang="de-DE" smtClean="0"/>
              <a:t>6</a:t>
            </a:fld>
            <a:endParaRPr lang="de-DE"/>
          </a:p>
        </p:txBody>
      </p:sp>
    </p:spTree>
    <p:extLst>
      <p:ext uri="{BB962C8B-B14F-4D97-AF65-F5344CB8AC3E}">
        <p14:creationId xmlns:p14="http://schemas.microsoft.com/office/powerpoint/2010/main" val="182238056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FAA47B-E7DD-94A6-5247-BA56342BDAA5}"/>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15D2541E-EB3F-2550-FFBD-99B96E5936A0}"/>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D9522597-B57B-5F7E-41E1-38A649DDDB03}"/>
              </a:ext>
            </a:extLst>
          </p:cNvPr>
          <p:cNvSpPr>
            <a:spLocks noGrp="1"/>
          </p:cNvSpPr>
          <p:nvPr>
            <p:ph type="body" idx="1"/>
          </p:nvPr>
        </p:nvSpPr>
        <p:spPr/>
        <p:txBody>
          <a:bodyPr/>
          <a:lstStyle/>
          <a:p>
            <a:r>
              <a:rPr lang="de-DE" sz="1200" b="0" kern="1200" dirty="0">
                <a:solidFill>
                  <a:schemeClr val="tx1"/>
                </a:solidFill>
                <a:effectLst/>
                <a:latin typeface="+mn-lt"/>
                <a:ea typeface="+mn-ea"/>
                <a:cs typeface="+mn-cs"/>
              </a:rPr>
              <a:t> </a:t>
            </a:r>
            <a:endParaRPr lang="de-DE" sz="1200" kern="1200" dirty="0">
              <a:solidFill>
                <a:schemeClr val="tx1"/>
              </a:solidFill>
              <a:effectLst/>
              <a:latin typeface="+mn-lt"/>
              <a:ea typeface="+mn-ea"/>
              <a:cs typeface="+mn-cs"/>
            </a:endParaRPr>
          </a:p>
          <a:p>
            <a:r>
              <a:rPr lang="de-DE" sz="1200" b="0" kern="1200" dirty="0">
                <a:solidFill>
                  <a:schemeClr val="tx1"/>
                </a:solidFill>
                <a:effectLst/>
                <a:latin typeface="+mn-lt"/>
                <a:ea typeface="+mn-ea"/>
                <a:cs typeface="+mn-cs"/>
              </a:rPr>
              <a:t>Und jetzt? </a:t>
            </a:r>
            <a:r>
              <a:rPr lang="de-DE" sz="1200" b="1" kern="1200" dirty="0">
                <a:solidFill>
                  <a:schemeClr val="tx1"/>
                </a:solidFill>
                <a:effectLst/>
                <a:latin typeface="+mn-lt"/>
                <a:ea typeface="+mn-ea"/>
                <a:cs typeface="+mn-cs"/>
              </a:rPr>
              <a:t>Was tun?</a:t>
            </a:r>
            <a:endParaRPr lang="de-DE" sz="1200" kern="1200" dirty="0">
              <a:solidFill>
                <a:schemeClr val="tx1"/>
              </a:solidFill>
              <a:effectLst/>
              <a:latin typeface="+mn-lt"/>
              <a:ea typeface="+mn-ea"/>
              <a:cs typeface="+mn-cs"/>
            </a:endParaRPr>
          </a:p>
          <a:p>
            <a:r>
              <a:rPr lang="de-DE" sz="1200" b="1" kern="1200" dirty="0">
                <a:solidFill>
                  <a:schemeClr val="tx1"/>
                </a:solidFill>
                <a:effectLst/>
                <a:latin typeface="+mn-lt"/>
                <a:ea typeface="+mn-ea"/>
                <a:cs typeface="+mn-cs"/>
              </a:rPr>
              <a:t>Die Daten sind klar. Die Fakten liegen alle auf dem Tisch. Wir wissen, was zu tun ist</a:t>
            </a:r>
            <a:r>
              <a:rPr lang="de-DE" sz="1200" b="0" kern="1200" dirty="0">
                <a:solidFill>
                  <a:schemeClr val="tx1"/>
                </a:solidFill>
                <a:effectLst/>
                <a:latin typeface="+mn-lt"/>
                <a:ea typeface="+mn-ea"/>
                <a:cs typeface="+mn-cs"/>
              </a:rPr>
              <a:t>, die technischen und gesellschaftlichen Lösungen sind alle da.</a:t>
            </a:r>
            <a:r>
              <a:rPr lang="de-DE" sz="1200" b="1" kern="1200" dirty="0">
                <a:solidFill>
                  <a:schemeClr val="tx1"/>
                </a:solidFill>
                <a:effectLst/>
                <a:latin typeface="+mn-lt"/>
                <a:ea typeface="+mn-ea"/>
                <a:cs typeface="+mn-cs"/>
              </a:rPr>
              <a:t> Die Politik ist bestens informiert. Es wurde und wird alles gesagt. </a:t>
            </a:r>
            <a:endParaRPr lang="de-DE" sz="1200" kern="1200" dirty="0">
              <a:solidFill>
                <a:schemeClr val="tx1"/>
              </a:solidFill>
              <a:effectLst/>
              <a:latin typeface="+mn-lt"/>
              <a:ea typeface="+mn-ea"/>
              <a:cs typeface="+mn-cs"/>
            </a:endParaRPr>
          </a:p>
          <a:p>
            <a:r>
              <a:rPr lang="de-DE" sz="1200" b="1" kern="1200" dirty="0">
                <a:solidFill>
                  <a:schemeClr val="tx1"/>
                </a:solidFill>
                <a:effectLst/>
                <a:latin typeface="+mn-lt"/>
                <a:ea typeface="+mn-ea"/>
                <a:cs typeface="+mn-cs"/>
              </a:rPr>
              <a:t>Man kann die Umweltzerstörung nicht stoppen, indem man Bambuszahnbürsten kauft und die Leute bittet, im Schwarzwald Urlaub zu machen. Der einzig wirkmächtige Hebel liegt in den Händen der Politik, weil nur sie die Wirtschaft in einem Umfang beeinflussen kann, der einen Unterschied macht.</a:t>
            </a:r>
            <a:endParaRPr lang="de-DE" sz="1200" kern="1200" dirty="0">
              <a:solidFill>
                <a:schemeClr val="tx1"/>
              </a:solidFill>
              <a:effectLst/>
              <a:latin typeface="+mn-lt"/>
              <a:ea typeface="+mn-ea"/>
              <a:cs typeface="+mn-cs"/>
            </a:endParaRPr>
          </a:p>
          <a:p>
            <a:r>
              <a:rPr lang="de-DE" sz="1200" b="1" kern="1200" dirty="0">
                <a:solidFill>
                  <a:schemeClr val="tx1"/>
                </a:solidFill>
                <a:effectLst/>
                <a:latin typeface="+mn-lt"/>
                <a:ea typeface="+mn-ea"/>
                <a:cs typeface="+mn-cs"/>
              </a:rPr>
              <a:t>Es ist wichtig, dass wir nicht länger darüber schweigen, wie wir uns dabei fühlen. Aufgeben ist keine Option, egal wie gering die Chancen sind. Dabei hätten wir theoretisch so, so gute Aussichten, wenn wir uns gemeinsam anstrengen würden. Unsere Lebensqualität könnte noch mehr steigen, nicht nur für uns, sondern auch für all die Menschen aus ärmeren Ländern, die wir hier im Westen gerne ausbeuten und dann vergessen.</a:t>
            </a:r>
            <a:endParaRPr lang="de-DE" sz="1200" kern="1200" dirty="0">
              <a:solidFill>
                <a:schemeClr val="tx1"/>
              </a:solidFill>
              <a:effectLst/>
              <a:latin typeface="+mn-lt"/>
              <a:ea typeface="+mn-ea"/>
              <a:cs typeface="+mn-cs"/>
            </a:endParaRPr>
          </a:p>
          <a:p>
            <a:r>
              <a:rPr lang="de-DE" sz="1200" b="1" kern="1200" dirty="0">
                <a:solidFill>
                  <a:schemeClr val="tx1"/>
                </a:solidFill>
                <a:effectLst/>
                <a:latin typeface="+mn-lt"/>
                <a:ea typeface="+mn-ea"/>
                <a:cs typeface="+mn-cs"/>
              </a:rPr>
              <a:t>Die „Klimadiktatur“ wird kommen – und zwar durch den Klimawandel selbst.</a:t>
            </a:r>
            <a:endParaRPr lang="de-DE"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Dem Weltklima sind Wahlergebnisse völlig egal. Dem Biodiversitätsverlust auch. </a:t>
            </a:r>
          </a:p>
          <a:p>
            <a:r>
              <a:rPr lang="de-DE" sz="1200" kern="1200" dirty="0">
                <a:solidFill>
                  <a:schemeClr val="tx1"/>
                </a:solidFill>
                <a:effectLst/>
                <a:latin typeface="+mn-lt"/>
                <a:ea typeface="+mn-ea"/>
                <a:cs typeface="+mn-cs"/>
              </a:rPr>
              <a:t>Es hat keinen Sinn, die Augen zu verschließen und sich zu wünschen, dass es nicht so wäre. Magisches Denken hilft uns nicht weiter. Weil wir keine Entscheidungen treffen wollen, die unseren hohen westlichen Lebensstandard ein wenig unbequemer machen, werden bald Entscheidungen für uns getroffen, die unseren hohen westlichen Lebensstandard unmöglich machen. Dann werden wir in unseren überfluteten Häusern sitzen und denken: Hätten wir doch die Energiewende zwanzig Jahre früher angepackt. Hätten wir doch endlich mal auf die Bauwirtschaft geschaut, die mit Beton und Co. die größte Dreckschleuder überhaupt ist und völlig unter dem Radar fliegt, während wir über SUVs und Flugreisen jammern. Hätten wir doch nur auf die Wissenschaft gehört.</a:t>
            </a:r>
          </a:p>
          <a:p>
            <a:r>
              <a:rPr lang="de-DE" sz="1200" b="0" kern="1200" dirty="0">
                <a:solidFill>
                  <a:schemeClr val="tx1"/>
                </a:solidFill>
                <a:effectLst/>
                <a:latin typeface="+mn-lt"/>
                <a:ea typeface="+mn-ea"/>
                <a:cs typeface="+mn-cs"/>
              </a:rPr>
              <a:t> </a:t>
            </a:r>
            <a:endParaRPr lang="de-DE" sz="1200" kern="1200" dirty="0">
              <a:solidFill>
                <a:schemeClr val="tx1"/>
              </a:solidFill>
              <a:effectLst/>
              <a:latin typeface="+mn-lt"/>
              <a:ea typeface="+mn-ea"/>
              <a:cs typeface="+mn-cs"/>
            </a:endParaRPr>
          </a:p>
          <a:p>
            <a:r>
              <a:rPr lang="de-DE" sz="1200" b="1" kern="1200" dirty="0">
                <a:solidFill>
                  <a:schemeClr val="tx1"/>
                </a:solidFill>
                <a:effectLst/>
                <a:latin typeface="+mn-lt"/>
                <a:ea typeface="+mn-ea"/>
                <a:cs typeface="+mn-cs"/>
              </a:rPr>
              <a:t>Um wirklich einen Unterschied zu machen, um das Tempo der menschengemachten Erderwärmung und des Artensterbens irgendwie zu verlangsamen, müssten wir sehr unangenehme Maßnahmen ergreifen und diese dann </a:t>
            </a:r>
            <a:r>
              <a:rPr lang="de-DE" sz="1200" i="1" kern="1200" dirty="0">
                <a:solidFill>
                  <a:schemeClr val="tx1"/>
                </a:solidFill>
                <a:effectLst/>
                <a:latin typeface="+mn-lt"/>
                <a:ea typeface="+mn-ea"/>
                <a:cs typeface="+mn-cs"/>
              </a:rPr>
              <a:t>jahrzehntelang</a:t>
            </a:r>
            <a:r>
              <a:rPr lang="de-DE" sz="1200" b="1" kern="1200" dirty="0">
                <a:solidFill>
                  <a:schemeClr val="tx1"/>
                </a:solidFill>
                <a:effectLst/>
                <a:latin typeface="+mn-lt"/>
                <a:ea typeface="+mn-ea"/>
                <a:cs typeface="+mn-cs"/>
              </a:rPr>
              <a:t> durchhalten, bis wir ein Ergebnis sehen. Und das Ergebnis ist nicht ein „wow, stimmt, jetzt ist alles besser“, sondern ein „es ist so wie jetzt, nur zum Glück ist es durch die Maßnahmen nicht schlimmer geworden“</a:t>
            </a:r>
            <a:endParaRPr lang="de-DE" sz="1200" kern="1200" dirty="0">
              <a:solidFill>
                <a:schemeClr val="tx1"/>
              </a:solidFill>
              <a:effectLst/>
              <a:latin typeface="+mn-lt"/>
              <a:ea typeface="+mn-ea"/>
              <a:cs typeface="+mn-cs"/>
            </a:endParaRPr>
          </a:p>
          <a:p>
            <a:endParaRPr lang="de-DE" dirty="0"/>
          </a:p>
        </p:txBody>
      </p:sp>
      <p:sp>
        <p:nvSpPr>
          <p:cNvPr id="4" name="Foliennummernplatzhalter 3">
            <a:extLst>
              <a:ext uri="{FF2B5EF4-FFF2-40B4-BE49-F238E27FC236}">
                <a16:creationId xmlns:a16="http://schemas.microsoft.com/office/drawing/2014/main" id="{B51A5F7A-B013-01BF-E16D-4FF56F58DB25}"/>
              </a:ext>
            </a:extLst>
          </p:cNvPr>
          <p:cNvSpPr>
            <a:spLocks noGrp="1"/>
          </p:cNvSpPr>
          <p:nvPr>
            <p:ph type="sldNum" sz="quarter" idx="5"/>
          </p:nvPr>
        </p:nvSpPr>
        <p:spPr/>
        <p:txBody>
          <a:bodyPr/>
          <a:lstStyle/>
          <a:p>
            <a:fld id="{4919D0FE-4C17-7F46-AB29-CD4F4AA0298F}" type="slidenum">
              <a:rPr lang="de-DE" smtClean="0"/>
              <a:t>43</a:t>
            </a:fld>
            <a:endParaRPr lang="de-DE"/>
          </a:p>
        </p:txBody>
      </p:sp>
    </p:spTree>
    <p:extLst>
      <p:ext uri="{BB962C8B-B14F-4D97-AF65-F5344CB8AC3E}">
        <p14:creationId xmlns:p14="http://schemas.microsoft.com/office/powerpoint/2010/main" val="206322692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3DE164-2303-FDAD-55EC-284FCD1502E1}"/>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F9E314B8-78D8-0F44-D9C0-62B4F1D1067F}"/>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73A6095C-547F-55C9-6858-4FE549799790}"/>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03204FD0-6731-1FD0-EB65-3C3EE6DAE93E}"/>
              </a:ext>
            </a:extLst>
          </p:cNvPr>
          <p:cNvSpPr>
            <a:spLocks noGrp="1"/>
          </p:cNvSpPr>
          <p:nvPr>
            <p:ph type="sldNum" sz="quarter" idx="5"/>
          </p:nvPr>
        </p:nvSpPr>
        <p:spPr/>
        <p:txBody>
          <a:bodyPr/>
          <a:lstStyle/>
          <a:p>
            <a:fld id="{4919D0FE-4C17-7F46-AB29-CD4F4AA0298F}" type="slidenum">
              <a:rPr lang="de-DE" smtClean="0"/>
              <a:t>44</a:t>
            </a:fld>
            <a:endParaRPr lang="de-DE"/>
          </a:p>
        </p:txBody>
      </p:sp>
    </p:spTree>
    <p:extLst>
      <p:ext uri="{BB962C8B-B14F-4D97-AF65-F5344CB8AC3E}">
        <p14:creationId xmlns:p14="http://schemas.microsoft.com/office/powerpoint/2010/main" val="416341969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68AC2F-45BC-ED5F-5974-C82570C3DCFF}"/>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0E00C24A-4B53-7719-37F6-F2620FDD5BE8}"/>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8F52FA64-7BBD-3C22-83B1-F6A0C98F1FB1}"/>
              </a:ext>
            </a:extLst>
          </p:cNvPr>
          <p:cNvSpPr>
            <a:spLocks noGrp="1"/>
          </p:cNvSpPr>
          <p:nvPr>
            <p:ph type="body" idx="1"/>
          </p:nvPr>
        </p:nvSpPr>
        <p:spPr/>
        <p:txBody>
          <a:bodyPr/>
          <a:lstStyle/>
          <a:p>
            <a:r>
              <a:rPr lang="de-DE" sz="1200" b="0" i="0" kern="1200" dirty="0">
                <a:solidFill>
                  <a:schemeClr val="tx1"/>
                </a:solidFill>
                <a:effectLst/>
                <a:latin typeface="+mn-lt"/>
                <a:ea typeface="+mn-ea"/>
                <a:cs typeface="+mn-cs"/>
                <a:hlinkClick r:id="rId3"/>
              </a:rPr>
              <a:t>https://www.dpg-physik.de/veroeffentlichungen/publikationen/stellungnahmen-der-dpg/klima-energie/klimaaufruf/pix/dpg_klimaaufruf_kurzfassung.pdf</a:t>
            </a:r>
            <a:endParaRPr lang="de-DE" sz="1200" b="0" i="0" kern="1200" dirty="0">
              <a:solidFill>
                <a:schemeClr val="tx1"/>
              </a:solidFill>
              <a:effectLst/>
              <a:latin typeface="+mn-lt"/>
              <a:ea typeface="+mn-ea"/>
              <a:cs typeface="+mn-cs"/>
            </a:endParaRPr>
          </a:p>
          <a:p>
            <a:endParaRPr lang="de-DE" dirty="0"/>
          </a:p>
        </p:txBody>
      </p:sp>
      <p:sp>
        <p:nvSpPr>
          <p:cNvPr id="4" name="Foliennummernplatzhalter 3">
            <a:extLst>
              <a:ext uri="{FF2B5EF4-FFF2-40B4-BE49-F238E27FC236}">
                <a16:creationId xmlns:a16="http://schemas.microsoft.com/office/drawing/2014/main" id="{731C6DE6-8B94-BD71-545E-CFE47E85004C}"/>
              </a:ext>
            </a:extLst>
          </p:cNvPr>
          <p:cNvSpPr>
            <a:spLocks noGrp="1"/>
          </p:cNvSpPr>
          <p:nvPr>
            <p:ph type="sldNum" sz="quarter" idx="5"/>
          </p:nvPr>
        </p:nvSpPr>
        <p:spPr/>
        <p:txBody>
          <a:bodyPr/>
          <a:lstStyle/>
          <a:p>
            <a:fld id="{4919D0FE-4C17-7F46-AB29-CD4F4AA0298F}" type="slidenum">
              <a:rPr lang="de-DE" smtClean="0"/>
              <a:t>45</a:t>
            </a:fld>
            <a:endParaRPr lang="de-DE"/>
          </a:p>
        </p:txBody>
      </p:sp>
    </p:spTree>
    <p:extLst>
      <p:ext uri="{BB962C8B-B14F-4D97-AF65-F5344CB8AC3E}">
        <p14:creationId xmlns:p14="http://schemas.microsoft.com/office/powerpoint/2010/main" val="316929626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000" kern="100" dirty="0">
                <a:solidFill>
                  <a:srgbClr val="000000"/>
                </a:solidFill>
                <a:effectLst/>
                <a:highlight>
                  <a:srgbClr val="FFFF00"/>
                </a:highlight>
                <a:latin typeface="Arial" panose="020B0604020202020204" pitchFamily="34" charset="0"/>
                <a:ea typeface="Aptos" panose="020B0004020202020204" pitchFamily="34" charset="0"/>
                <a:cs typeface="Arial" panose="020B0604020202020204" pitchFamily="34" charset="0"/>
              </a:rPr>
              <a:t>"Sehr bald schon werden auf einem Großteil des Planeten Bedingungen herrschen, die ökologisch beispiellos sind“ / Studie </a:t>
            </a:r>
            <a:r>
              <a:rPr lang="de-DE" sz="1000" b="1" i="0" u="none" strike="noStrike" dirty="0">
                <a:solidFill>
                  <a:srgbClr val="6D59A3"/>
                </a:solidFill>
                <a:effectLst/>
                <a:latin typeface="Arial" panose="020B0604020202020204" pitchFamily="34" charset="0"/>
                <a:cs typeface="Arial" panose="020B0604020202020204" pitchFamily="34" charset="0"/>
                <a:hlinkClick r:id="rId3"/>
              </a:rPr>
              <a:t>ETH Zürich </a:t>
            </a:r>
            <a:r>
              <a:rPr lang="de-DE" sz="1000" b="1" i="0" u="none" strike="noStrike" dirty="0">
                <a:effectLst/>
                <a:latin typeface="Arial" panose="020B0604020202020204" pitchFamily="34" charset="0"/>
                <a:cs typeface="Arial" panose="020B0604020202020204" pitchFamily="34" charset="0"/>
              </a:rPr>
              <a:t>Eidgenössische Technische Hochschule Zürich </a:t>
            </a:r>
            <a:r>
              <a:rPr lang="de-DE" sz="1000" b="0" i="0" u="none" strike="noStrike" dirty="0">
                <a:effectLst/>
                <a:latin typeface="Arial" panose="020B0604020202020204" pitchFamily="34" charset="0"/>
                <a:cs typeface="Arial" panose="020B0604020202020204" pitchFamily="34" charset="0"/>
              </a:rPr>
              <a:t> </a:t>
            </a:r>
            <a:br>
              <a:rPr lang="de-DE" sz="1000" kern="100" dirty="0">
                <a:solidFill>
                  <a:srgbClr val="000000"/>
                </a:solidFill>
                <a:effectLst/>
                <a:latin typeface="Arial" panose="020B0604020202020204" pitchFamily="34" charset="0"/>
                <a:ea typeface="Aptos" panose="020B0004020202020204" pitchFamily="34" charset="0"/>
                <a:cs typeface="Arial" panose="020B0604020202020204" pitchFamily="34" charset="0"/>
              </a:rPr>
            </a:br>
            <a:r>
              <a:rPr lang="de-DE" sz="1000" u="sng" kern="100" dirty="0">
                <a:solidFill>
                  <a:srgbClr val="000000"/>
                </a:solidFill>
                <a:effectLst/>
                <a:latin typeface="Arial" panose="020B0604020202020204" pitchFamily="34" charset="0"/>
                <a:ea typeface="Aptos" panose="020B0004020202020204" pitchFamily="34" charset="0"/>
                <a:cs typeface="Arial" panose="020B0604020202020204" pitchFamily="34" charset="0"/>
                <a:hlinkClick r:id="rId4"/>
              </a:rPr>
              <a:t>https://www.sueddeutsche.de/wissen/umwelt-biodiversitaet-klimawandel-zukunft-1.6538676</a:t>
            </a:r>
            <a:endParaRPr lang="de-DE" sz="1000" kern="100" dirty="0">
              <a:effectLst/>
              <a:latin typeface="Arial" panose="020B0604020202020204" pitchFamily="34" charset="0"/>
              <a:ea typeface="Aptos" panose="020B0004020202020204" pitchFamily="34" charset="0"/>
              <a:cs typeface="Arial" panose="020B0604020202020204" pitchFamily="34" charset="0"/>
            </a:endParaRPr>
          </a:p>
          <a:p>
            <a:br>
              <a:rPr lang="de-DE" sz="1000" kern="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br>
            <a:r>
              <a:rPr lang="de-DE" sz="1000" kern="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Das Gesicht der Erde wird kaum wiederzuerkennen sein. </a:t>
            </a:r>
            <a:r>
              <a:rPr lang="de-DE" sz="1000" kern="100" dirty="0">
                <a:solidFill>
                  <a:srgbClr val="000000"/>
                </a:solidFill>
                <a:effectLst/>
                <a:latin typeface="Arial" panose="020B0604020202020204" pitchFamily="34" charset="0"/>
                <a:ea typeface="Aptos" panose="020B0004020202020204" pitchFamily="34" charset="0"/>
                <a:cs typeface="Arial" panose="020B0604020202020204" pitchFamily="34" charset="0"/>
              </a:rPr>
              <a:t>Bis zum Jahr 2500 werden sich je nach Szenario zwölf bis 50 Prozent aller Landflächen nicht mehr klimatisch für die aktuellen Lebensräume eignen.  / mittlere Szenario: eine Erwärmung von zwei bis drei Grad Celsius bis zum Ende des Jahrhunderts (wäre noch möglich, sollten alle Staaten ihre Klimaversprechen einhalten). Diesem sogenannte RCP4.5-Szenario zufolge könnten bereits bis zum Jahr 2150 rund 35 Prozent aller Landflächen nicht mehr für die derzeitigen Lebensgemeinschaften geeignet sein. Für den Menschen bedeute das große Herausforderungen: Verlust von Ökosystem-Dienstleistungen wie den Bäumen als CO₂-Speicher und Holzlieferanten. </a:t>
            </a:r>
            <a:endParaRPr lang="de-DE" sz="1000" kern="100" dirty="0">
              <a:effectLst/>
              <a:latin typeface="Arial" panose="020B0604020202020204" pitchFamily="34" charset="0"/>
              <a:ea typeface="Aptos" panose="020B0004020202020204" pitchFamily="34" charset="0"/>
              <a:cs typeface="Arial" panose="020B0604020202020204" pitchFamily="34" charset="0"/>
            </a:endParaRPr>
          </a:p>
          <a:p>
            <a:r>
              <a:rPr lang="de-DE" sz="1000" kern="100" dirty="0" err="1">
                <a:solidFill>
                  <a:srgbClr val="000000"/>
                </a:solidFill>
                <a:effectLst/>
                <a:latin typeface="Arial" panose="020B0604020202020204" pitchFamily="34" charset="0"/>
                <a:ea typeface="Aptos" panose="020B0004020202020204" pitchFamily="34" charset="0"/>
                <a:cs typeface="Arial" panose="020B0604020202020204" pitchFamily="34" charset="0"/>
              </a:rPr>
              <a:t>Biomverschiebung</a:t>
            </a:r>
            <a:r>
              <a:rPr lang="de-DE" sz="1000" kern="100" dirty="0">
                <a:solidFill>
                  <a:srgbClr val="000000"/>
                </a:solidFill>
                <a:effectLst/>
                <a:latin typeface="Arial" panose="020B0604020202020204" pitchFamily="34" charset="0"/>
                <a:ea typeface="Aptos" panose="020B0004020202020204" pitchFamily="34" charset="0"/>
                <a:cs typeface="Arial" panose="020B0604020202020204" pitchFamily="34" charset="0"/>
              </a:rPr>
              <a:t> bereits heute. Ob die Pflanzen und Tiere es schaffen, sich anzupassen, hängt vom Tempo der Veränderungen ab. Im günstigsten Szenario eines ambitionierten Klimaschutzes werden sich die Lebensräume graduell verschieben und große Teile neuer Flächen mit den alten überlappen; in den ungünstigeren Szenarien werden die Biome jedoch innerhalb von Jahrzehnten in ganz neue Gebiete springen und in manchen Fällen nicht mal mehr an die alten Gebiete angrenzen. </a:t>
            </a:r>
          </a:p>
          <a:p>
            <a:endParaRPr lang="de-DE" sz="1800" kern="100" dirty="0">
              <a:effectLst/>
              <a:latin typeface="Aptos" panose="020B0004020202020204" pitchFamily="34" charset="0"/>
              <a:ea typeface="Aptos" panose="020B0004020202020204" pitchFamily="34" charset="0"/>
              <a:cs typeface="Times New Roman" panose="02020603050405020304" pitchFamily="18" charset="0"/>
            </a:endParaRPr>
          </a:p>
          <a:p>
            <a:r>
              <a:rPr lang="de-DE" sz="1800" kern="100" dirty="0">
                <a:solidFill>
                  <a:srgbClr val="000000"/>
                </a:solidFill>
                <a:effectLst/>
                <a:latin typeface="Arial" panose="020B0604020202020204" pitchFamily="34" charset="0"/>
                <a:ea typeface="Aptos" panose="020B0004020202020204" pitchFamily="34" charset="0"/>
                <a:cs typeface="Times New Roman" panose="02020603050405020304" pitchFamily="18" charset="0"/>
              </a:rPr>
              <a:t> </a:t>
            </a:r>
          </a:p>
          <a:p>
            <a:endParaRPr lang="de-DE"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de-DE" dirty="0"/>
          </a:p>
        </p:txBody>
      </p:sp>
      <p:sp>
        <p:nvSpPr>
          <p:cNvPr id="4" name="Foliennummernplatzhalter 3"/>
          <p:cNvSpPr>
            <a:spLocks noGrp="1"/>
          </p:cNvSpPr>
          <p:nvPr>
            <p:ph type="sldNum" sz="quarter" idx="5"/>
          </p:nvPr>
        </p:nvSpPr>
        <p:spPr/>
        <p:txBody>
          <a:bodyPr/>
          <a:lstStyle/>
          <a:p>
            <a:fld id="{4919D0FE-4C17-7F46-AB29-CD4F4AA0298F}" type="slidenum">
              <a:rPr lang="de-DE" smtClean="0"/>
              <a:t>46</a:t>
            </a:fld>
            <a:endParaRPr lang="de-DE"/>
          </a:p>
        </p:txBody>
      </p:sp>
    </p:spTree>
    <p:extLst>
      <p:ext uri="{BB962C8B-B14F-4D97-AF65-F5344CB8AC3E}">
        <p14:creationId xmlns:p14="http://schemas.microsoft.com/office/powerpoint/2010/main" val="216404599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kern="100" dirty="0">
                <a:effectLst/>
                <a:latin typeface="Arial" panose="020B0604020202020204" pitchFamily="34" charset="0"/>
                <a:ea typeface="Aptos" panose="020B0004020202020204" pitchFamily="34" charset="0"/>
                <a:cs typeface="Arial" panose="020B0604020202020204" pitchFamily="34" charset="0"/>
              </a:rPr>
              <a:t> </a:t>
            </a:r>
            <a:r>
              <a:rPr lang="de-DE" sz="800" b="1" kern="100" dirty="0">
                <a:effectLst/>
                <a:latin typeface="Arial" panose="020B0604020202020204" pitchFamily="34" charset="0"/>
                <a:ea typeface="Aptos" panose="020B0004020202020204" pitchFamily="34" charset="0"/>
                <a:cs typeface="Arial" panose="020B0604020202020204" pitchFamily="34" charset="0"/>
              </a:rPr>
              <a:t>Kein Verstecken hinter China beim Klimaschutz </a:t>
            </a:r>
            <a:r>
              <a:rPr lang="de-DE" sz="800" kern="100" dirty="0">
                <a:effectLst/>
                <a:latin typeface="Arial" panose="020B0604020202020204" pitchFamily="34" charset="0"/>
                <a:ea typeface="Aptos" panose="020B0004020202020204" pitchFamily="34" charset="0"/>
                <a:cs typeface="Arial" panose="020B0604020202020204" pitchFamily="34" charset="0"/>
              </a:rPr>
              <a:t>von Volker Quaschning 14.04.2024 | 08:34</a:t>
            </a:r>
          </a:p>
          <a:p>
            <a:r>
              <a:rPr lang="de-DE" sz="800" u="sng" kern="100" dirty="0">
                <a:solidFill>
                  <a:srgbClr val="0000FF"/>
                </a:solidFill>
                <a:effectLst/>
                <a:latin typeface="Arial" panose="020B0604020202020204" pitchFamily="34" charset="0"/>
                <a:ea typeface="Aptos" panose="020B0004020202020204" pitchFamily="34" charset="0"/>
                <a:cs typeface="Arial" panose="020B0604020202020204" pitchFamily="34" charset="0"/>
                <a:hlinkClick r:id="rId3"/>
              </a:rPr>
              <a:t>https://www.zdf.de/nachrichten/wissen/klimaschutz-china-deutschland-terrax-volker-quaschning-kolumne-100.html#xtor=CS5-281</a:t>
            </a:r>
            <a:endParaRPr lang="de-DE" sz="800" kern="100" dirty="0">
              <a:effectLst/>
              <a:latin typeface="Arial" panose="020B0604020202020204" pitchFamily="34" charset="0"/>
              <a:ea typeface="Aptos" panose="020B0004020202020204" pitchFamily="34" charset="0"/>
              <a:cs typeface="Arial" panose="020B0604020202020204" pitchFamily="34" charset="0"/>
            </a:endParaRPr>
          </a:p>
          <a:p>
            <a:r>
              <a:rPr lang="de-DE" sz="800" kern="100" dirty="0">
                <a:effectLst/>
                <a:latin typeface="Arial" panose="020B0604020202020204" pitchFamily="34" charset="0"/>
                <a:ea typeface="Aptos" panose="020B0004020202020204" pitchFamily="34" charset="0"/>
                <a:cs typeface="Arial" panose="020B0604020202020204" pitchFamily="34" charset="0"/>
              </a:rPr>
              <a:t>|</a:t>
            </a:r>
            <a:r>
              <a:rPr lang="de-DE" sz="800" b="1" kern="100" dirty="0">
                <a:effectLst/>
                <a:latin typeface="Arial" panose="020B0604020202020204" pitchFamily="34" charset="0"/>
                <a:ea typeface="Aptos" panose="020B0004020202020204" pitchFamily="34" charset="0"/>
                <a:cs typeface="Arial" panose="020B0604020202020204" pitchFamily="34" charset="0"/>
              </a:rPr>
              <a:t> </a:t>
            </a:r>
            <a:r>
              <a:rPr lang="de-DE" sz="800" kern="100" dirty="0">
                <a:effectLst/>
                <a:latin typeface="Arial" panose="020B0604020202020204" pitchFamily="34" charset="0"/>
                <a:ea typeface="Aptos" panose="020B0004020202020204" pitchFamily="34" charset="0"/>
                <a:cs typeface="Arial" panose="020B0604020202020204" pitchFamily="34" charset="0"/>
              </a:rPr>
              <a:t>Todschlagargument: Klimaschutzmaßnahmen in Deutschland seien irrelevant, solange das mit Abstand größte Klimasünderland China seine Emissionen nicht deutlich senke. </a:t>
            </a:r>
          </a:p>
          <a:p>
            <a:r>
              <a:rPr lang="de-DE" sz="800" kern="100" dirty="0">
                <a:effectLst/>
                <a:latin typeface="Arial" panose="020B0604020202020204" pitchFamily="34" charset="0"/>
                <a:ea typeface="Aptos" panose="020B0004020202020204" pitchFamily="34" charset="0"/>
                <a:cs typeface="Arial" panose="020B0604020202020204" pitchFamily="34" charset="0"/>
              </a:rPr>
              <a:t>Im Vergleich zu China wirkt der deutsche Anteil der CO2-Emissionen gering. Doch der Vergleich hinkt, vor allem historisch gesehen. Zudem gibt es ein Risiko für Deutschland. In der Tat verursacht China rund 30 Prozent der weltweiten Kohlendioxidemissionen, Deutschland nur knapp zwei Prozent. Aber drehen wir die Argumentation doch mal um. Wenn China schon morgen klimaneutral wäre, würden uns die verbleibenden 70 Prozent an Treibhausgasemissionen immer noch in die Heißzeit führen.</a:t>
            </a:r>
          </a:p>
          <a:p>
            <a:r>
              <a:rPr lang="de-DE" sz="800" kern="100" dirty="0">
                <a:effectLst/>
                <a:latin typeface="Arial" panose="020B0604020202020204" pitchFamily="34" charset="0"/>
                <a:ea typeface="Aptos" panose="020B0004020202020204" pitchFamily="34" charset="0"/>
                <a:cs typeface="Arial" panose="020B0604020202020204" pitchFamily="34" charset="0"/>
              </a:rPr>
              <a:t>Deutschland hat historisch vierthöchste Emissionen: Am Ende sind auch nicht die heutigen Emissionen ausschlaggebend, sondern die Summe seit Beginn der Industrialisierung. Betrachtet man die Gesamtemissionen aus der Nutzung fossiler Energien von 1850 bis heute, rutscht China auf den zweiten Platz, weit hinter den USA.</a:t>
            </a:r>
          </a:p>
          <a:p>
            <a:r>
              <a:rPr lang="de-DE" sz="800" kern="100" dirty="0">
                <a:effectLst/>
                <a:latin typeface="Arial" panose="020B0604020202020204" pitchFamily="34" charset="0"/>
                <a:ea typeface="Aptos" panose="020B0004020202020204" pitchFamily="34" charset="0"/>
                <a:cs typeface="Arial" panose="020B0604020202020204" pitchFamily="34" charset="0"/>
              </a:rPr>
              <a:t> Deutschland nimmt im historischen Negativranking übrigens den vierten Platz nach Russland ein. Selbst Indien mit seinen 1,4 Milliarden Menschen hat deutlich weniger Emissionen als Deutschland verursacht. /  Pro-Kopf-Emissionen in Deutschland größer als in China: Pro Kopf betrachtet waren 2022 die energiebedingten Emissionen in Deutschland immer noch minimal größer als in China. Einen beachtlichen Teil unserer Emissionen haben wir inzwischen outgesourct. Die fallen nun in China an, um Waren für uns zu produzieren. Warum sollte also ausgerechnet China vor allen anderen mit wirksamem Klimaschutz beginnen?</a:t>
            </a:r>
          </a:p>
          <a:p>
            <a:endParaRPr lang="de-DE" sz="1800" kern="100" dirty="0">
              <a:effectLst/>
              <a:latin typeface="Arial" panose="020B0604020202020204" pitchFamily="34" charset="0"/>
              <a:ea typeface="Aptos" panose="020B0004020202020204" pitchFamily="34" charset="0"/>
              <a:cs typeface="Times New Roman" panose="02020603050405020304" pitchFamily="18" charset="0"/>
            </a:endParaRPr>
          </a:p>
          <a:p>
            <a:endParaRPr lang="de-DE" sz="1800" kern="100" dirty="0">
              <a:effectLst/>
              <a:latin typeface="Arial" panose="020B0604020202020204" pitchFamily="34" charset="0"/>
              <a:ea typeface="Aptos" panose="020B0004020202020204" pitchFamily="34" charset="0"/>
              <a:cs typeface="Times New Roman" panose="02020603050405020304" pitchFamily="18" charset="0"/>
            </a:endParaRPr>
          </a:p>
          <a:p>
            <a:endParaRPr lang="de-DE"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de-DE" dirty="0"/>
          </a:p>
        </p:txBody>
      </p:sp>
      <p:sp>
        <p:nvSpPr>
          <p:cNvPr id="4" name="Foliennummernplatzhalter 3"/>
          <p:cNvSpPr>
            <a:spLocks noGrp="1"/>
          </p:cNvSpPr>
          <p:nvPr>
            <p:ph type="sldNum" sz="quarter" idx="5"/>
          </p:nvPr>
        </p:nvSpPr>
        <p:spPr/>
        <p:txBody>
          <a:bodyPr/>
          <a:lstStyle/>
          <a:p>
            <a:fld id="{4919D0FE-4C17-7F46-AB29-CD4F4AA0298F}" type="slidenum">
              <a:rPr lang="de-DE" smtClean="0"/>
              <a:t>47</a:t>
            </a:fld>
            <a:endParaRPr lang="de-DE"/>
          </a:p>
        </p:txBody>
      </p:sp>
    </p:spTree>
    <p:extLst>
      <p:ext uri="{BB962C8B-B14F-4D97-AF65-F5344CB8AC3E}">
        <p14:creationId xmlns:p14="http://schemas.microsoft.com/office/powerpoint/2010/main" val="317302264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800" kern="100" dirty="0">
                <a:effectLst/>
                <a:latin typeface="Arial" panose="020B0604020202020204" pitchFamily="34" charset="0"/>
                <a:ea typeface="Aptos" panose="020B0004020202020204" pitchFamily="34" charset="0"/>
                <a:cs typeface="Arial" panose="020B0604020202020204" pitchFamily="34" charset="0"/>
              </a:rPr>
              <a:t>Niemand kann und darf sich beim Klimaschutz hinter anderen verstecken. Katastrophale Klimaveränderungen lassen sich nur verhindern, wenn alle Länder gemeinsam ihre Emissionen senken. Länder mit breiten Schultern müssen dabei das Tempo vorgeben. Als drittgrößte Volkswirtschaft hat Deutschland besonders breite Schultern und angesichts der historischen Klimaschuld darum auch eine besonders große Verantwortung.</a:t>
            </a:r>
          </a:p>
          <a:p>
            <a:r>
              <a:rPr lang="de-DE" sz="800" kern="100" dirty="0">
                <a:effectLst/>
                <a:latin typeface="Arial" panose="020B0604020202020204" pitchFamily="34" charset="0"/>
                <a:ea typeface="Aptos" panose="020B0004020202020204" pitchFamily="34" charset="0"/>
                <a:cs typeface="Arial" panose="020B0604020202020204" pitchFamily="34" charset="0"/>
              </a:rPr>
              <a:t> </a:t>
            </a:r>
          </a:p>
          <a:p>
            <a:r>
              <a:rPr lang="de-DE" sz="800" kern="100" dirty="0">
                <a:effectLst/>
                <a:latin typeface="Arial" panose="020B0604020202020204" pitchFamily="34" charset="0"/>
                <a:ea typeface="Aptos" panose="020B0004020202020204" pitchFamily="34" charset="0"/>
                <a:cs typeface="Arial" panose="020B0604020202020204" pitchFamily="34" charset="0"/>
              </a:rPr>
              <a:t>Deutschland hält Pariser Klimaschutzabkommen nicht ein: Viele in Deutschland wähnen sich als Klimaschutzvorreiter. Im aktuellen Klimaschutz-Performance-Ranking CCPI von German Watch landet Deutschland aber gerade mal auf Platz 14. Mit dem Pariser Klimaschutzabkommen haben wir zugesichert, die Erderhitzung auf deutlich unter zwei Grad Celsius, möglichst 1,5 Grad Celsius zu begrenzen. Werte von zwei Grad Celsius oder mehr betrachtet die Klimaforschung als verantwortungslos.</a:t>
            </a:r>
          </a:p>
          <a:p>
            <a:r>
              <a:rPr lang="de-DE" sz="800" kern="100" dirty="0">
                <a:effectLst/>
                <a:latin typeface="Arial" panose="020B0604020202020204" pitchFamily="34" charset="0"/>
                <a:ea typeface="Aptos" panose="020B0004020202020204" pitchFamily="34" charset="0"/>
                <a:cs typeface="Arial" panose="020B0604020202020204" pitchFamily="34" charset="0"/>
              </a:rPr>
              <a:t>Doch genau da steuert Deutschland hin. Nach Berechnungen des Sachverständigenrats für Umweltfragen SRU müsste Deutschland seine Kohlendioxidemissionen für die 1,5-Grad-Grenze schon bis 2029 auf null zurückfahren. Gönnen wir uns eine Erwärmung von 1,75 Grad Celsius müsste 2040 Schluss sein.</a:t>
            </a:r>
          </a:p>
          <a:p>
            <a:r>
              <a:rPr lang="de-DE" sz="800" kern="100" dirty="0">
                <a:effectLst/>
                <a:latin typeface="Arial" panose="020B0604020202020204" pitchFamily="34" charset="0"/>
                <a:ea typeface="Aptos" panose="020B0004020202020204" pitchFamily="34" charset="0"/>
                <a:cs typeface="Arial" panose="020B0604020202020204" pitchFamily="34" charset="0"/>
              </a:rPr>
              <a:t>Die Bundesregierung strebt die Klimaneutralität aber erst für 2045 an. </a:t>
            </a:r>
          </a:p>
          <a:p>
            <a:endParaRPr lang="de-DE" sz="8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800" kern="100" dirty="0">
                <a:effectLst/>
                <a:latin typeface="Arial" panose="020B0604020202020204" pitchFamily="34" charset="0"/>
                <a:ea typeface="Aptos" panose="020B0004020202020204" pitchFamily="34" charset="0"/>
                <a:cs typeface="Arial" panose="020B0604020202020204" pitchFamily="34" charset="0"/>
              </a:rPr>
              <a:t>Die Klimakrise ist ein Gerechtigkeitsproblem. Wer leistungsfähiger ist – und auch mehr zur Erderhitzung beiträgt – muss mehr Verantwortung übernehmen und stärker in Vorleistung gehen. Das betrifft sowohl Länder und Unternehmen als auch einzelne Menschen. In Anbetracht der außerordentlich schwerwiegenden Folgen einer ungebremsten globalen Erhitzung wäre es geradezu unverantwortlich, erst aktiv zu werden, wenn andere nachziehen.</a:t>
            </a:r>
          </a:p>
          <a:p>
            <a:endParaRPr lang="de-DE" dirty="0"/>
          </a:p>
        </p:txBody>
      </p:sp>
      <p:sp>
        <p:nvSpPr>
          <p:cNvPr id="4" name="Foliennummernplatzhalter 3"/>
          <p:cNvSpPr>
            <a:spLocks noGrp="1"/>
          </p:cNvSpPr>
          <p:nvPr>
            <p:ph type="sldNum" sz="quarter" idx="5"/>
          </p:nvPr>
        </p:nvSpPr>
        <p:spPr/>
        <p:txBody>
          <a:bodyPr/>
          <a:lstStyle/>
          <a:p>
            <a:fld id="{4919D0FE-4C17-7F46-AB29-CD4F4AA0298F}" type="slidenum">
              <a:rPr lang="de-DE" smtClean="0"/>
              <a:t>48</a:t>
            </a:fld>
            <a:endParaRPr lang="de-DE"/>
          </a:p>
        </p:txBody>
      </p:sp>
    </p:spTree>
    <p:extLst>
      <p:ext uri="{BB962C8B-B14F-4D97-AF65-F5344CB8AC3E}">
        <p14:creationId xmlns:p14="http://schemas.microsoft.com/office/powerpoint/2010/main" val="267441910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700" u="sng" kern="100" dirty="0">
                <a:solidFill>
                  <a:srgbClr val="0000FF"/>
                </a:solidFill>
                <a:effectLst/>
                <a:latin typeface="Arial" panose="020B0604020202020204" pitchFamily="34" charset="0"/>
                <a:ea typeface="Aptos" panose="020B0004020202020204" pitchFamily="34" charset="0"/>
                <a:cs typeface="Arial" panose="020B0604020202020204" pitchFamily="34" charset="0"/>
                <a:hlinkClick r:id="rId3"/>
              </a:rPr>
              <a:t>https://www.tagesschau.de/wirtschaft/klimafolgen-potsdam-institut-weltwirtschaft-schrumpft-drastisch-100.html</a:t>
            </a:r>
            <a:r>
              <a:rPr lang="de-DE" sz="700" u="sng" kern="100" dirty="0">
                <a:solidFill>
                  <a:srgbClr val="0000FF"/>
                </a:solidFill>
                <a:effectLst/>
                <a:latin typeface="Arial" panose="020B0604020202020204" pitchFamily="34" charset="0"/>
                <a:ea typeface="Aptos" panose="020B0004020202020204" pitchFamily="34" charset="0"/>
                <a:cs typeface="Arial" panose="020B0604020202020204" pitchFamily="34" charset="0"/>
              </a:rPr>
              <a:t> </a:t>
            </a:r>
            <a:r>
              <a:rPr lang="de-DE" sz="700" kern="100" dirty="0">
                <a:effectLst/>
                <a:latin typeface="Arial" panose="020B0604020202020204" pitchFamily="34" charset="0"/>
                <a:ea typeface="Aptos" panose="020B0004020202020204" pitchFamily="34" charset="0"/>
                <a:cs typeface="Arial" panose="020B0604020202020204" pitchFamily="34" charset="0"/>
              </a:rPr>
              <a:t> </a:t>
            </a:r>
          </a:p>
          <a:p>
            <a:pPr fontAlgn="base">
              <a:spcBef>
                <a:spcPts val="1800"/>
              </a:spcBef>
              <a:spcAft>
                <a:spcPts val="400"/>
              </a:spcAft>
            </a:pPr>
            <a:r>
              <a:rPr lang="de-DE" sz="700" b="1" kern="100" spc="15" dirty="0">
                <a:solidFill>
                  <a:srgbClr val="33322F"/>
                </a:solidFill>
                <a:effectLst/>
                <a:highlight>
                  <a:srgbClr val="FFFFFF"/>
                </a:highlight>
                <a:latin typeface="Arial" panose="020B0604020202020204" pitchFamily="34" charset="0"/>
                <a:ea typeface="Times New Roman" panose="02020603050405020304" pitchFamily="18" charset="0"/>
                <a:cs typeface="Arial" panose="020B0604020202020204" pitchFamily="34" charset="0"/>
              </a:rPr>
              <a:t>Studie des Potsdam-Instituts: </a:t>
            </a:r>
            <a:r>
              <a:rPr lang="de-DE" sz="700" b="1" kern="100" spc="15" dirty="0">
                <a:solidFill>
                  <a:srgbClr val="015999"/>
                </a:solidFill>
                <a:effectLst/>
                <a:highlight>
                  <a:srgbClr val="FFFFFF"/>
                </a:highlight>
                <a:latin typeface="Arial" panose="020B0604020202020204" pitchFamily="34" charset="0"/>
                <a:ea typeface="Times New Roman" panose="02020603050405020304" pitchFamily="18" charset="0"/>
                <a:cs typeface="Arial" panose="020B0604020202020204" pitchFamily="34" charset="0"/>
              </a:rPr>
              <a:t>Der Klimawandel bedroht die Weltwirtschaft </a:t>
            </a:r>
            <a:r>
              <a:rPr lang="de-DE" sz="700" i="1" spc="15" dirty="0">
                <a:solidFill>
                  <a:srgbClr val="80807E"/>
                </a:solidFill>
                <a:effectLst/>
                <a:highlight>
                  <a:srgbClr val="FFFFFF"/>
                </a:highlight>
                <a:latin typeface="Arial" panose="020B0604020202020204" pitchFamily="34" charset="0"/>
                <a:ea typeface="Times New Roman" panose="02020603050405020304" pitchFamily="18" charset="0"/>
                <a:cs typeface="Arial" panose="020B0604020202020204" pitchFamily="34" charset="0"/>
              </a:rPr>
              <a:t>Stand: 17.04.2024 17:00 Uhr</a:t>
            </a:r>
          </a:p>
          <a:p>
            <a:pPr fontAlgn="base"/>
            <a:endParaRPr lang="de-DE" sz="700" i="1" spc="15" dirty="0">
              <a:solidFill>
                <a:srgbClr val="80807E"/>
              </a:solidFill>
              <a:effectLst/>
              <a:highlight>
                <a:srgbClr val="FFFFFF"/>
              </a:highlight>
              <a:latin typeface="Arial" panose="020B0604020202020204" pitchFamily="34" charset="0"/>
              <a:ea typeface="Times New Roman" panose="02020603050405020304" pitchFamily="18" charset="0"/>
              <a:cs typeface="Arial" panose="020B0604020202020204" pitchFamily="34" charset="0"/>
            </a:endParaRPr>
          </a:p>
          <a:p>
            <a:pPr fontAlgn="base"/>
            <a:r>
              <a:rPr lang="de-DE" sz="700" i="1" spc="15" dirty="0">
                <a:solidFill>
                  <a:srgbClr val="80807E"/>
                </a:solidFill>
                <a:effectLst/>
                <a:highlight>
                  <a:srgbClr val="FFFFFF"/>
                </a:highlight>
                <a:latin typeface="Arial" panose="020B0604020202020204" pitchFamily="34" charset="0"/>
                <a:ea typeface="Times New Roman" panose="02020603050405020304" pitchFamily="18" charset="0"/>
                <a:cs typeface="Arial" panose="020B0604020202020204" pitchFamily="34" charset="0"/>
              </a:rPr>
              <a:t>Die Erderhitzung lässt nicht nur Gletscher, sondern auch den Wohlstand schmelzen, warnen die Klimaforscher*innen vom PIK.</a:t>
            </a:r>
            <a:endParaRPr lang="de-DE" sz="700" dirty="0">
              <a:effectLst/>
              <a:highlight>
                <a:srgbClr val="FFFFFF"/>
              </a:highlight>
              <a:latin typeface="Arial" panose="020B0604020202020204" pitchFamily="34" charset="0"/>
              <a:ea typeface="Times New Roman" panose="02020603050405020304" pitchFamily="18" charset="0"/>
              <a:cs typeface="Arial" panose="020B0604020202020204" pitchFamily="34" charset="0"/>
            </a:endParaRPr>
          </a:p>
          <a:p>
            <a:pPr fontAlgn="base"/>
            <a:r>
              <a:rPr lang="de-DE" sz="700" b="1" spc="15" dirty="0">
                <a:solidFill>
                  <a:srgbClr val="33322F"/>
                </a:solidFill>
                <a:effectLst/>
                <a:highlight>
                  <a:srgbClr val="FFFFFF"/>
                </a:highlight>
                <a:latin typeface="Arial" panose="020B0604020202020204" pitchFamily="34" charset="0"/>
                <a:ea typeface="Times New Roman" panose="02020603050405020304" pitchFamily="18" charset="0"/>
                <a:cs typeface="Arial" panose="020B0604020202020204" pitchFamily="34" charset="0"/>
              </a:rPr>
              <a:t>Weltwirtschaft wird wegen Erderhitzung bin 2050 um ein Fünftel einbrechen </a:t>
            </a:r>
            <a:endParaRPr lang="de-DE" sz="700" dirty="0">
              <a:effectLst/>
              <a:highlight>
                <a:srgbClr val="FFFFFF"/>
              </a:highlight>
              <a:latin typeface="Arial" panose="020B0604020202020204" pitchFamily="34" charset="0"/>
              <a:ea typeface="Times New Roman" panose="02020603050405020304" pitchFamily="18" charset="0"/>
              <a:cs typeface="Arial" panose="020B0604020202020204" pitchFamily="34" charset="0"/>
            </a:endParaRPr>
          </a:p>
          <a:p>
            <a:pPr fontAlgn="base"/>
            <a:r>
              <a:rPr lang="de-DE" sz="700" spc="15" dirty="0">
                <a:solidFill>
                  <a:srgbClr val="33322F"/>
                </a:solidFill>
                <a:effectLst/>
                <a:highlight>
                  <a:srgbClr val="FFFFFF"/>
                </a:highlight>
                <a:latin typeface="Arial" panose="020B0604020202020204" pitchFamily="34" charset="0"/>
                <a:ea typeface="Times New Roman" panose="02020603050405020304" pitchFamily="18" charset="0"/>
                <a:cs typeface="Arial" panose="020B0604020202020204" pitchFamily="34" charset="0"/>
              </a:rPr>
              <a:t>Diese Schäden sind 6x höher als die veranschlagten Kosten für Klimaschutzmaßnahmen zur Begrenzung der Erderwärmung auf maximal 2°</a:t>
            </a:r>
            <a:endParaRPr lang="de-DE" sz="700" dirty="0">
              <a:effectLst/>
              <a:highlight>
                <a:srgbClr val="FFFFFF"/>
              </a:highlight>
              <a:latin typeface="Arial" panose="020B0604020202020204" pitchFamily="34" charset="0"/>
              <a:ea typeface="Times New Roman" panose="02020603050405020304" pitchFamily="18" charset="0"/>
              <a:cs typeface="Arial" panose="020B0604020202020204" pitchFamily="34" charset="0"/>
            </a:endParaRPr>
          </a:p>
          <a:p>
            <a:pPr fontAlgn="base">
              <a:spcBef>
                <a:spcPts val="800"/>
              </a:spcBef>
              <a:spcAft>
                <a:spcPts val="400"/>
              </a:spcAft>
            </a:pPr>
            <a:r>
              <a:rPr lang="de-DE" sz="700" b="1" kern="100" spc="15" dirty="0">
                <a:solidFill>
                  <a:srgbClr val="015999"/>
                </a:solidFill>
                <a:effectLst/>
                <a:highlight>
                  <a:srgbClr val="FFFFFF"/>
                </a:highlight>
                <a:latin typeface="Arial" panose="020B0604020202020204" pitchFamily="34" charset="0"/>
                <a:ea typeface="Times New Roman" panose="02020603050405020304" pitchFamily="18" charset="0"/>
                <a:cs typeface="Arial" panose="020B0604020202020204" pitchFamily="34" charset="0"/>
              </a:rPr>
              <a:t>Deutsche Wirtschaft könnte um 11% schrumpfen: </a:t>
            </a:r>
            <a:r>
              <a:rPr lang="de-DE" sz="700" b="1" kern="100" spc="15" dirty="0">
                <a:solidFill>
                  <a:srgbClr val="33322F"/>
                </a:solidFill>
                <a:effectLst/>
                <a:highlight>
                  <a:srgbClr val="FFFFFF"/>
                </a:highlight>
                <a:latin typeface="Arial" panose="020B0604020202020204" pitchFamily="34" charset="0"/>
                <a:ea typeface="Times New Roman" panose="02020603050405020304" pitchFamily="18" charset="0"/>
                <a:cs typeface="Arial" panose="020B0604020202020204" pitchFamily="34" charset="0"/>
              </a:rPr>
              <a:t>Je nach Region fallen die erwarteten Schäden sehr unterschiedlich aus. Die ärmsten und am wenigsten für den Klimawandel verantwortlichen Länder werde es am schwersten treffen, heißt es in der Studie. Für Deutschland sagen die Forscher - ebenso wie für die USA - bis zur Mitte des Jahrhunderts ein Schrumpfen der Wirtschaft um elf Prozent hinaus, verglichen mit einem Szenario ohne Klimafolgen.</a:t>
            </a:r>
            <a:endParaRPr lang="de-DE" sz="700" b="1" kern="100" dirty="0">
              <a:solidFill>
                <a:srgbClr val="0F4761"/>
              </a:solidFill>
              <a:effectLst/>
              <a:highlight>
                <a:srgbClr val="FFFFFF"/>
              </a:highlight>
              <a:latin typeface="Arial" panose="020B0604020202020204" pitchFamily="34" charset="0"/>
              <a:ea typeface="Times New Roman" panose="02020603050405020304" pitchFamily="18" charset="0"/>
              <a:cs typeface="Arial" panose="020B0604020202020204" pitchFamily="34" charset="0"/>
            </a:endParaRPr>
          </a:p>
          <a:p>
            <a:pPr fontAlgn="base"/>
            <a:r>
              <a:rPr lang="de-DE" sz="700" spc="15" dirty="0">
                <a:solidFill>
                  <a:srgbClr val="33322F"/>
                </a:solidFill>
                <a:effectLst/>
                <a:highlight>
                  <a:srgbClr val="FFFFFF"/>
                </a:highlight>
                <a:latin typeface="Arial" panose="020B0604020202020204" pitchFamily="34" charset="0"/>
                <a:ea typeface="Times New Roman" panose="02020603050405020304" pitchFamily="18" charset="0"/>
                <a:cs typeface="Arial" panose="020B0604020202020204" pitchFamily="34" charset="0"/>
              </a:rPr>
              <a:t>Die Angaben beziehen sich auf ein Szenario, bei dem es gelingt, auf einen Pfad zu kommen, mit dem die Erderwärmung bis zum Ende des Jahrhunderts auf unter zwei Grad begrenzt werden kann. Die bisherigen Klimaschutzpläne </a:t>
            </a:r>
            <a:r>
              <a:rPr lang="de-DE" sz="700" u="sng" spc="15" dirty="0">
                <a:solidFill>
                  <a:srgbClr val="015999"/>
                </a:solidFill>
                <a:effectLst/>
                <a:highlight>
                  <a:srgbClr val="FFFFFF"/>
                </a:highlight>
                <a:latin typeface="Arial" panose="020B0604020202020204" pitchFamily="34" charset="0"/>
                <a:ea typeface="Times New Roman" panose="02020603050405020304" pitchFamily="18" charset="0"/>
                <a:cs typeface="Arial" panose="020B0604020202020204" pitchFamily="34" charset="0"/>
                <a:hlinkClick r:id="rId4" tooltip="UN-Bericht: Tempo des Klimawandels alarmierend beschleunigt"/>
              </a:rPr>
              <a:t>reichen dafür nach Angaben der Vereinten Nationen aber bislang nicht aus.</a:t>
            </a:r>
            <a:endParaRPr lang="de-DE" sz="700" dirty="0">
              <a:effectLst/>
              <a:highlight>
                <a:srgbClr val="FFFFFF"/>
              </a:highlight>
              <a:latin typeface="Arial" panose="020B0604020202020204" pitchFamily="34" charset="0"/>
              <a:ea typeface="Times New Roman" panose="02020603050405020304" pitchFamily="18" charset="0"/>
              <a:cs typeface="Arial" panose="020B0604020202020204" pitchFamily="34" charset="0"/>
            </a:endParaRPr>
          </a:p>
          <a:p>
            <a:pPr fontAlgn="base"/>
            <a:r>
              <a:rPr lang="de-DE" sz="700" kern="100" spc="15" dirty="0">
                <a:solidFill>
                  <a:srgbClr val="33322F"/>
                </a:solidFill>
                <a:effectLst/>
                <a:highlight>
                  <a:srgbClr val="FFFFFF"/>
                </a:highlight>
                <a:latin typeface="Arial" panose="020B0604020202020204" pitchFamily="34" charset="0"/>
                <a:ea typeface="Aptos" panose="020B0004020202020204" pitchFamily="34" charset="0"/>
                <a:cs typeface="Arial" panose="020B0604020202020204" pitchFamily="34" charset="0"/>
              </a:rPr>
              <a:t> </a:t>
            </a:r>
            <a:endParaRPr lang="de-DE" sz="700" kern="100" dirty="0">
              <a:effectLst/>
              <a:highlight>
                <a:srgbClr val="FFFFFF"/>
              </a:highlight>
              <a:latin typeface="Arial" panose="020B0604020202020204" pitchFamily="34" charset="0"/>
              <a:ea typeface="Aptos" panose="020B0004020202020204" pitchFamily="34" charset="0"/>
              <a:cs typeface="Arial" panose="020B0604020202020204" pitchFamily="34" charset="0"/>
            </a:endParaRPr>
          </a:p>
          <a:p>
            <a:pPr fontAlgn="base">
              <a:spcBef>
                <a:spcPts val="800"/>
              </a:spcBef>
              <a:spcAft>
                <a:spcPts val="400"/>
              </a:spcAft>
            </a:pPr>
            <a:r>
              <a:rPr lang="de-DE" sz="700" b="1" kern="100" spc="15" dirty="0">
                <a:solidFill>
                  <a:srgbClr val="015999"/>
                </a:solidFill>
                <a:effectLst/>
                <a:highlight>
                  <a:srgbClr val="FFFFFF"/>
                </a:highlight>
                <a:latin typeface="Arial" panose="020B0604020202020204" pitchFamily="34" charset="0"/>
                <a:ea typeface="Times New Roman" panose="02020603050405020304" pitchFamily="18" charset="0"/>
                <a:cs typeface="Arial" panose="020B0604020202020204" pitchFamily="34" charset="0"/>
              </a:rPr>
              <a:t>Hohe Einkommensverluste vorhergesagt: </a:t>
            </a:r>
            <a:r>
              <a:rPr lang="de-DE" sz="700" b="1" kern="0" spc="15" dirty="0">
                <a:solidFill>
                  <a:srgbClr val="33322F"/>
                </a:solidFill>
                <a:effectLst/>
                <a:highlight>
                  <a:srgbClr val="FFFFFF"/>
                </a:highlight>
                <a:latin typeface="Arial" panose="020B0604020202020204" pitchFamily="34" charset="0"/>
                <a:ea typeface="Times New Roman" panose="02020603050405020304" pitchFamily="18" charset="0"/>
                <a:cs typeface="Arial" panose="020B0604020202020204" pitchFamily="34" charset="0"/>
              </a:rPr>
              <a:t>Es </a:t>
            </a:r>
            <a:r>
              <a:rPr lang="de-DE" sz="700" b="1" kern="100" spc="15" dirty="0">
                <a:solidFill>
                  <a:srgbClr val="33322F"/>
                </a:solidFill>
                <a:effectLst/>
                <a:highlight>
                  <a:srgbClr val="FFFFFF"/>
                </a:highlight>
                <a:latin typeface="Arial" panose="020B0604020202020204" pitchFamily="34" charset="0"/>
                <a:ea typeface="Times New Roman" panose="02020603050405020304" pitchFamily="18" charset="0"/>
                <a:cs typeface="Arial" panose="020B0604020202020204" pitchFamily="34" charset="0"/>
              </a:rPr>
              <a:t>werden hohe Einkommensverluste prognostiziert, wobei Südasien und Afrika am stärksten betroffen sind. Diese Verluste werden durch unterschiedlichste wirtschaftsrelevante Wirkungen des Klimawandels verursacht, wie zum Beispiel Folgen für landwirtschaftliche Erträge, Arbeitsproduktivität oder Infrastruktur. Schäden durch Stürme oder Waldbrände sind nicht eingerechnet, sondern könnte die Gesamthöhe weiter steigern.</a:t>
            </a:r>
            <a:endParaRPr lang="de-DE" sz="700" b="1" kern="100" dirty="0">
              <a:solidFill>
                <a:srgbClr val="0F4761"/>
              </a:solidFill>
              <a:effectLst/>
              <a:highlight>
                <a:srgbClr val="FFFFFF"/>
              </a:highlight>
              <a:latin typeface="Arial" panose="020B0604020202020204" pitchFamily="34" charset="0"/>
              <a:ea typeface="Times New Roman" panose="02020603050405020304" pitchFamily="18" charset="0"/>
              <a:cs typeface="Arial" panose="020B0604020202020204" pitchFamily="34" charset="0"/>
            </a:endParaRPr>
          </a:p>
          <a:p>
            <a:pPr fontAlgn="base"/>
            <a:r>
              <a:rPr lang="de-DE" sz="700" spc="15" dirty="0">
                <a:solidFill>
                  <a:srgbClr val="33322F"/>
                </a:solidFill>
                <a:effectLst/>
                <a:highlight>
                  <a:srgbClr val="FFFFFF"/>
                </a:highlight>
                <a:latin typeface="Arial" panose="020B0604020202020204" pitchFamily="34" charset="0"/>
                <a:ea typeface="Times New Roman" panose="02020603050405020304" pitchFamily="18" charset="0"/>
                <a:cs typeface="Arial" panose="020B0604020202020204" pitchFamily="34" charset="0"/>
              </a:rPr>
              <a:t>CO2-Emissionen drastisch und sofort reduzieren - andernfalls werden die wirtschaftlichen Verluste in der zweiten Hälfte des Jahrhunderts noch höher sein und bis Ende des Jahrhunderts im globalen Durchschnitt bis zu 60 Prozent betragen. </a:t>
            </a:r>
            <a:endParaRPr lang="de-DE" sz="700" dirty="0">
              <a:effectLst/>
              <a:highlight>
                <a:srgbClr val="FFFFFF"/>
              </a:highlight>
              <a:latin typeface="Arial" panose="020B0604020202020204" pitchFamily="34" charset="0"/>
              <a:ea typeface="Times New Roman" panose="02020603050405020304" pitchFamily="18" charset="0"/>
              <a:cs typeface="Arial" panose="020B0604020202020204" pitchFamily="34" charset="0"/>
            </a:endParaRPr>
          </a:p>
          <a:p>
            <a:pPr fontAlgn="base"/>
            <a:r>
              <a:rPr lang="de-DE" sz="700" kern="100" spc="15" dirty="0">
                <a:solidFill>
                  <a:srgbClr val="33322F"/>
                </a:solidFill>
                <a:effectLst/>
                <a:highlight>
                  <a:srgbClr val="FFFFFF"/>
                </a:highlight>
                <a:latin typeface="Arial" panose="020B0604020202020204" pitchFamily="34" charset="0"/>
                <a:ea typeface="Aptos" panose="020B0004020202020204" pitchFamily="34" charset="0"/>
                <a:cs typeface="Arial" panose="020B0604020202020204" pitchFamily="34" charset="0"/>
              </a:rPr>
              <a:t> </a:t>
            </a:r>
            <a:endParaRPr lang="de-DE" sz="700" kern="100" dirty="0">
              <a:effectLst/>
              <a:highlight>
                <a:srgbClr val="FFFFFF"/>
              </a:highlight>
              <a:latin typeface="Arial" panose="020B0604020202020204" pitchFamily="34" charset="0"/>
              <a:ea typeface="Aptos" panose="020B0004020202020204" pitchFamily="34" charset="0"/>
              <a:cs typeface="Arial" panose="020B0604020202020204" pitchFamily="34" charset="0"/>
            </a:endParaRPr>
          </a:p>
          <a:p>
            <a:r>
              <a:rPr lang="de-DE" sz="700" kern="100" dirty="0">
                <a:effectLst/>
                <a:latin typeface="Arial" panose="020B0604020202020204" pitchFamily="34" charset="0"/>
                <a:ea typeface="Aptos" panose="020B0004020202020204" pitchFamily="34" charset="0"/>
                <a:cs typeface="Arial" panose="020B0604020202020204" pitchFamily="34" charset="0"/>
              </a:rPr>
              <a:t> </a:t>
            </a:r>
          </a:p>
          <a:p>
            <a:endParaRPr lang="de-DE" dirty="0"/>
          </a:p>
        </p:txBody>
      </p:sp>
      <p:sp>
        <p:nvSpPr>
          <p:cNvPr id="4" name="Foliennummernplatzhalter 3"/>
          <p:cNvSpPr>
            <a:spLocks noGrp="1"/>
          </p:cNvSpPr>
          <p:nvPr>
            <p:ph type="sldNum" sz="quarter" idx="5"/>
          </p:nvPr>
        </p:nvSpPr>
        <p:spPr/>
        <p:txBody>
          <a:bodyPr/>
          <a:lstStyle/>
          <a:p>
            <a:fld id="{4919D0FE-4C17-7F46-AB29-CD4F4AA0298F}" type="slidenum">
              <a:rPr lang="de-DE" smtClean="0"/>
              <a:t>49</a:t>
            </a:fld>
            <a:endParaRPr lang="de-DE"/>
          </a:p>
        </p:txBody>
      </p:sp>
    </p:spTree>
    <p:extLst>
      <p:ext uri="{BB962C8B-B14F-4D97-AF65-F5344CB8AC3E}">
        <p14:creationId xmlns:p14="http://schemas.microsoft.com/office/powerpoint/2010/main" val="8761954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Europa, insbesondere Deutschland sowie Afrika erwärmen sich doppelt so schnell wie andere Kontinente.</a:t>
            </a:r>
          </a:p>
          <a:p>
            <a:endParaRPr lang="de-DE"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kern="1200" dirty="0">
                <a:solidFill>
                  <a:schemeClr val="tx1"/>
                </a:solidFill>
                <a:effectLst/>
                <a:latin typeface="+mn-lt"/>
                <a:ea typeface="+mn-ea"/>
                <a:cs typeface="+mn-cs"/>
              </a:rPr>
              <a:t>Karsten Schwanke: Deutschland steuert auf 45 Grad zu: </a:t>
            </a:r>
            <a:r>
              <a:rPr lang="de-DE" sz="1200" b="0" i="0" kern="1200" dirty="0">
                <a:solidFill>
                  <a:schemeClr val="tx1"/>
                </a:solidFill>
                <a:effectLst/>
                <a:latin typeface="+mn-lt"/>
                <a:ea typeface="+mn-ea"/>
                <a:cs typeface="+mn-cs"/>
                <a:hlinkClick r:id="rId3"/>
              </a:rPr>
              <a:t>https://youtu.be/6KaGUJ1N3AU?si=nfTvwyLCeF6-OxJD</a:t>
            </a:r>
            <a:endParaRPr lang="de-DE" sz="1200" kern="1200" dirty="0">
              <a:solidFill>
                <a:schemeClr val="tx1"/>
              </a:solidFill>
              <a:effectLst/>
              <a:latin typeface="+mn-lt"/>
              <a:ea typeface="+mn-ea"/>
              <a:cs typeface="+mn-cs"/>
            </a:endParaRPr>
          </a:p>
          <a:p>
            <a:endParaRPr lang="de-DE" dirty="0"/>
          </a:p>
        </p:txBody>
      </p:sp>
      <p:sp>
        <p:nvSpPr>
          <p:cNvPr id="4" name="Foliennummernplatzhalter 3"/>
          <p:cNvSpPr>
            <a:spLocks noGrp="1"/>
          </p:cNvSpPr>
          <p:nvPr>
            <p:ph type="sldNum" sz="quarter" idx="5"/>
          </p:nvPr>
        </p:nvSpPr>
        <p:spPr/>
        <p:txBody>
          <a:bodyPr/>
          <a:lstStyle/>
          <a:p>
            <a:fld id="{4919D0FE-4C17-7F46-AB29-CD4F4AA0298F}" type="slidenum">
              <a:rPr lang="de-DE" smtClean="0"/>
              <a:t>7</a:t>
            </a:fld>
            <a:endParaRPr lang="de-DE"/>
          </a:p>
        </p:txBody>
      </p:sp>
    </p:spTree>
    <p:extLst>
      <p:ext uri="{BB962C8B-B14F-4D97-AF65-F5344CB8AC3E}">
        <p14:creationId xmlns:p14="http://schemas.microsoft.com/office/powerpoint/2010/main" val="3457208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5800" y="1143000"/>
            <a:ext cx="5486400" cy="3086100"/>
          </a:xfrm>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800" dirty="0">
                <a:solidFill>
                  <a:srgbClr val="000000"/>
                </a:solidFill>
                <a:effectLst/>
                <a:latin typeface="Arial" panose="020B0604020202020204" pitchFamily="34" charset="0"/>
                <a:ea typeface="Times New Roman" panose="02020603050405020304" pitchFamily="18" charset="0"/>
              </a:rPr>
              <a:t>Diese Grafik zeigt die Temperaturentwicklung seit der letzten Eiszeit, ein Unterschied von übrigens nur 4 Grad. Über Europa lagen damals mehrere 100 m Eis..... Die Klimastabilität </a:t>
            </a:r>
            <a:r>
              <a:rPr lang="de-DE" sz="1800" i="1" dirty="0">
                <a:solidFill>
                  <a:srgbClr val="0070C0"/>
                </a:solidFill>
                <a:effectLst/>
                <a:latin typeface="Arial" panose="020B0604020202020204" pitchFamily="34" charset="0"/>
                <a:ea typeface="Times New Roman" panose="02020603050405020304" pitchFamily="18" charset="0"/>
              </a:rPr>
              <a:t>(die blaue Linie</a:t>
            </a:r>
            <a:r>
              <a:rPr lang="de-DE" sz="1800" dirty="0">
                <a:solidFill>
                  <a:srgbClr val="000000"/>
                </a:solidFill>
                <a:effectLst/>
                <a:latin typeface="Arial" panose="020B0604020202020204" pitchFamily="34" charset="0"/>
                <a:ea typeface="Times New Roman" panose="02020603050405020304" pitchFamily="18" charset="0"/>
              </a:rPr>
              <a:t>), die wir seit 12.000 Jahren genießen, hat es erst möglich gemacht, dass Menschen sesshaft wurden und sich Zivilisationen bilden konnten. Wir jedoch drängen unseren Planeten aus dem gemäßigten und gleichmäßigen Klima heraus,  und zwar erdgeschichtlich mit rasender und nie dagewesener Geschwindigkeit.</a:t>
            </a:r>
            <a:endParaRPr lang="de-DE" sz="1800" dirty="0">
              <a:effectLst/>
              <a:latin typeface="Times New Roman" panose="02020603050405020304" pitchFamily="18" charset="0"/>
              <a:ea typeface="Times New Roman" panose="02020603050405020304" pitchFamily="18" charset="0"/>
            </a:endParaRPr>
          </a:p>
          <a:p>
            <a:endParaRPr lang="de-DE" dirty="0"/>
          </a:p>
          <a:p>
            <a:r>
              <a:rPr lang="de-DE" b="0" i="0" u="none" strike="noStrike" dirty="0">
                <a:solidFill>
                  <a:srgbClr val="000000"/>
                </a:solidFill>
                <a:effectLst/>
                <a:latin typeface="Helvetica" pitchFamily="2" charset="0"/>
              </a:rPr>
              <a:t>Die letzte Eiszeit (Weichsel/Würm): </a:t>
            </a:r>
            <a:r>
              <a:rPr lang="de-DE" b="0" i="0" dirty="0">
                <a:effectLst/>
                <a:latin typeface="Helvetica" pitchFamily="2" charset="0"/>
                <a:hlinkClick r:id="rId3"/>
              </a:rPr>
              <a:t>https://de.wikipedia.org/wiki/Weichsel-Kaltzeit</a:t>
            </a:r>
            <a:br>
              <a:rPr lang="de-DE" dirty="0"/>
            </a:br>
            <a:r>
              <a:rPr lang="de-DE" b="0" i="0" u="none" strike="noStrike" dirty="0">
                <a:solidFill>
                  <a:srgbClr val="000000"/>
                </a:solidFill>
                <a:effectLst/>
                <a:latin typeface="Helvetica" pitchFamily="2" charset="0"/>
              </a:rPr>
              <a:t>So reichte der Eisschild bei seiner maximalen Ausdehnung nur bis zur heutigen Elbe. Die Moränen bilden das Hügelland in Holstein und das abfließende Wasser entlang der Gletscherfront formte das Urstromtal der Elbe, welches bspw. in Hamburg, wenn man von den Harburger Bergen kommt deutlich zu erkennen ist.</a:t>
            </a:r>
            <a:br>
              <a:rPr lang="de-DE" dirty="0"/>
            </a:br>
            <a:r>
              <a:rPr lang="de-DE" b="0" i="0" u="none" strike="noStrike" dirty="0">
                <a:solidFill>
                  <a:srgbClr val="000000"/>
                </a:solidFill>
                <a:effectLst/>
                <a:latin typeface="Helvetica" pitchFamily="2" charset="0"/>
              </a:rPr>
              <a:t>Die früheren Eiszeiten (Elster/Saale) waren weitaus größer, deren Eisschilde reichten bis an den Mittelgebirgsrand heran.</a:t>
            </a:r>
            <a:br>
              <a:rPr lang="de-DE" dirty="0"/>
            </a:br>
            <a:r>
              <a:rPr lang="de-DE" b="0" i="0" dirty="0">
                <a:effectLst/>
                <a:latin typeface="Helvetica" pitchFamily="2" charset="0"/>
                <a:hlinkClick r:id="rId4"/>
              </a:rPr>
              <a:t>https://de.wikipedia.org/wiki/Elster-Kaltzeit</a:t>
            </a:r>
            <a:br>
              <a:rPr lang="de-DE" dirty="0"/>
            </a:br>
            <a:r>
              <a:rPr lang="de-DE" b="0" i="0" u="none" strike="noStrike" dirty="0">
                <a:solidFill>
                  <a:srgbClr val="000000"/>
                </a:solidFill>
                <a:effectLst/>
                <a:latin typeface="Helvetica" pitchFamily="2" charset="0"/>
              </a:rPr>
              <a:t>Auf der Wikipedia-Seite findet sich eine Kartendarstellung mit den Verläufen der Maximalausdehnung.</a:t>
            </a:r>
            <a:br>
              <a:rPr lang="de-DE" dirty="0"/>
            </a:br>
            <a:endParaRPr lang="de-DE" dirty="0"/>
          </a:p>
        </p:txBody>
      </p:sp>
      <p:sp>
        <p:nvSpPr>
          <p:cNvPr id="4" name="Foliennummernplatzhalter 3"/>
          <p:cNvSpPr>
            <a:spLocks noGrp="1"/>
          </p:cNvSpPr>
          <p:nvPr>
            <p:ph type="sldNum" sz="quarter" idx="5"/>
          </p:nvPr>
        </p:nvSpPr>
        <p:spPr/>
        <p:txBody>
          <a:bodyPr/>
          <a:lstStyle/>
          <a:p>
            <a:fld id="{4919D0FE-4C17-7F46-AB29-CD4F4AA0298F}" type="slidenum">
              <a:rPr lang="de-DE" smtClean="0"/>
              <a:t>8</a:t>
            </a:fld>
            <a:endParaRPr lang="de-DE"/>
          </a:p>
        </p:txBody>
      </p:sp>
    </p:spTree>
    <p:extLst>
      <p:ext uri="{BB962C8B-B14F-4D97-AF65-F5344CB8AC3E}">
        <p14:creationId xmlns:p14="http://schemas.microsoft.com/office/powerpoint/2010/main" val="32452366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4919D0FE-4C17-7F46-AB29-CD4F4AA0298F}" type="slidenum">
              <a:rPr lang="de-DE" smtClean="0"/>
              <a:t>9</a:t>
            </a:fld>
            <a:endParaRPr lang="de-DE"/>
          </a:p>
        </p:txBody>
      </p:sp>
    </p:spTree>
    <p:extLst>
      <p:ext uri="{BB962C8B-B14F-4D97-AF65-F5344CB8AC3E}">
        <p14:creationId xmlns:p14="http://schemas.microsoft.com/office/powerpoint/2010/main" val="9949677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41BD96-148A-A1C3-8207-0685F5FBB84F}"/>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654ADA6E-FE8D-0A98-9DBC-39AADEB01680}"/>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89EA372D-90F1-B080-7B37-F2DE05A31CC2}"/>
              </a:ext>
            </a:extLst>
          </p:cNvPr>
          <p:cNvSpPr>
            <a:spLocks noGrp="1"/>
          </p:cNvSpPr>
          <p:nvPr>
            <p:ph type="body" idx="1"/>
          </p:nvPr>
        </p:nvSpPr>
        <p:spPr/>
        <p:txBody>
          <a:bodyPr/>
          <a:lstStyle/>
          <a:p>
            <a:r>
              <a:rPr lang="de-DE" sz="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Heute: Millionen Menschen stehen nach anhaltenden Dürren und Überschwemmungen im Süden Afrikas vor Hunger und Wassermangel und Ostafrika versinkt nach </a:t>
            </a:r>
            <a:r>
              <a:rPr lang="de-DE" sz="8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jahrelander</a:t>
            </a:r>
            <a:r>
              <a:rPr lang="de-DE" sz="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Dürre in Wassermassen. </a:t>
            </a:r>
            <a:r>
              <a:rPr lang="de-DE" sz="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In Südafrika warnen </a:t>
            </a:r>
            <a:r>
              <a:rPr lang="de-DE" sz="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Expert:innen</a:t>
            </a:r>
            <a:r>
              <a:rPr lang="de-DE" sz="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vor einer "unvorstellbaren humanitären Situation". Mehr als 24 Millionen Menschen sind allein dort betroffen. Derweil erklärte Simbabwe die Dürre zur nationalen Katastrophe. Die Regenmengen waren in der Region Anfang des Jahres so niedrig wie seit mindestens 40 Jahren nicht. </a:t>
            </a:r>
          </a:p>
          <a:p>
            <a:endParaRPr lang="de-DE" sz="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a:lnSpc>
                <a:spcPts val="1400"/>
              </a:lnSpc>
              <a:spcBef>
                <a:spcPts val="1000"/>
              </a:spcBef>
            </a:pPr>
            <a:r>
              <a:rPr lang="de-DE" sz="800" b="1" dirty="0">
                <a:solidFill>
                  <a:srgbClr val="000000"/>
                </a:solidFill>
                <a:effectLst/>
                <a:latin typeface="Arial" panose="020B0604020202020204" pitchFamily="34" charset="0"/>
                <a:ea typeface="MS Gothic" panose="020B0609070205080204" pitchFamily="49" charset="-128"/>
                <a:cs typeface="Arial" panose="020B0604020202020204" pitchFamily="34" charset="0"/>
              </a:rPr>
              <a:t>Klima-Ungerechtigkeit: </a:t>
            </a:r>
            <a:r>
              <a:rPr lang="de-DE" sz="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Die Klimakrise verstärkt die globale Ungerechtigkeit und trifft – wie alle Umweltzerstörungen - benachteiligte Bevölkerungsgruppen schneller, härter und mehr als andere. Die Klimakrise ist damit auch eine Gerechtigkeitskrise. Diese Grafik zeigt die Klima-Ungerechtigkeit deutlich: Global verursacht jeder Mensch 4 t CO2/a; die planetare Grenze liegt bei 2,3 t CO2/a. Ein Mensch in Deutschland verursacht (incl. Importe) 11t CO2 /a; ein Mensch im Südsudan 0,1 t CO2/a, einer im Kongo 0,03 t CO2/a. Rechts die geographischen Auswirkungen der Erderhitzung: Die Anzahl der Tage, an denen die Kombination von Temperatur und Luftfeuchtigkeit für Menschen Ende des Jahrhunderts tödlich sein könnte</a:t>
            </a:r>
            <a:r>
              <a:rPr lang="de-DE" sz="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de-DE" sz="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Wir sehen, um den Äquator wird es unbewohnbar, zumal Landwirtschaft dort eh nicht mehr möglich sein wird.   / </a:t>
            </a:r>
            <a:r>
              <a:rPr lang="de-DE" sz="800" i="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Zur Grafik: </a:t>
            </a:r>
            <a:r>
              <a:rPr lang="de-DE" sz="800" i="1" dirty="0">
                <a:solidFill>
                  <a:srgbClr val="0070C0"/>
                </a:solidFill>
                <a:effectLst/>
                <a:highlight>
                  <a:srgbClr val="FFFFFF"/>
                </a:highlight>
                <a:latin typeface="Arial" panose="020B0604020202020204" pitchFamily="34" charset="0"/>
                <a:ea typeface="Times New Roman" panose="02020603050405020304" pitchFamily="18" charset="0"/>
                <a:cs typeface="Arial" panose="020B0604020202020204" pitchFamily="34" charset="0"/>
              </a:rPr>
              <a:t>Bei dem IPCC-Szenario </a:t>
            </a:r>
            <a:r>
              <a:rPr lang="de-DE" sz="800" b="1" i="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RCP8</a:t>
            </a:r>
            <a:r>
              <a:rPr lang="de-DE" sz="800" i="1" dirty="0">
                <a:solidFill>
                  <a:srgbClr val="0070C0"/>
                </a:solidFill>
                <a:effectLst/>
                <a:highlight>
                  <a:srgbClr val="FFFFFF"/>
                </a:highlight>
                <a:latin typeface="Arial" panose="020B0604020202020204" pitchFamily="34" charset="0"/>
                <a:ea typeface="Times New Roman" panose="02020603050405020304" pitchFamily="18" charset="0"/>
                <a:cs typeface="Arial" panose="020B0604020202020204" pitchFamily="34" charset="0"/>
              </a:rPr>
              <a:t>. </a:t>
            </a:r>
            <a:r>
              <a:rPr lang="de-DE" sz="800" b="1" i="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5</a:t>
            </a:r>
            <a:r>
              <a:rPr lang="de-DE" sz="800" i="1" dirty="0">
                <a:solidFill>
                  <a:srgbClr val="0070C0"/>
                </a:solidFill>
                <a:effectLst/>
                <a:highlight>
                  <a:srgbClr val="FFFFFF"/>
                </a:highlight>
                <a:latin typeface="Arial" panose="020B0604020202020204" pitchFamily="34" charset="0"/>
                <a:ea typeface="Times New Roman" panose="02020603050405020304" pitchFamily="18" charset="0"/>
                <a:cs typeface="Arial" panose="020B0604020202020204" pitchFamily="34" charset="0"/>
              </a:rPr>
              <a:t> beträgt der Anstieg der globalen Mitteltemperatur bis zum Jahr 2100 etwa 4,8 °C im Vergleich mit dem vorindustriellen Zustand bzw. 4 °C gegenüber 1986-2005. (RCP: R</a:t>
            </a:r>
            <a:r>
              <a:rPr lang="de-DE" sz="800" b="1" i="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epräsentativer Konzentrationspfad</a:t>
            </a:r>
            <a:r>
              <a:rPr lang="de-DE" sz="800" i="1" dirty="0">
                <a:solidFill>
                  <a:srgbClr val="0070C0"/>
                </a:solidFill>
                <a:effectLst/>
                <a:highlight>
                  <a:srgbClr val="FFFFFF"/>
                </a:highlight>
                <a:latin typeface="Arial" panose="020B0604020202020204" pitchFamily="34" charset="0"/>
                <a:ea typeface="Times New Roman" panose="02020603050405020304" pitchFamily="18" charset="0"/>
                <a:cs typeface="Arial" panose="020B0604020202020204" pitchFamily="34" charset="0"/>
              </a:rPr>
              <a:t> (</a:t>
            </a:r>
            <a:r>
              <a:rPr lang="de-DE" sz="800" i="1"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representative</a:t>
            </a:r>
            <a:r>
              <a:rPr lang="de-DE" sz="800" i="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de-DE" sz="800" i="1"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concentration</a:t>
            </a:r>
            <a:r>
              <a:rPr lang="de-DE" sz="800" i="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de-DE" sz="800" i="1"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pathway</a:t>
            </a:r>
            <a:r>
              <a:rPr lang="de-DE" sz="800" i="1" dirty="0">
                <a:solidFill>
                  <a:srgbClr val="0070C0"/>
                </a:solidFill>
                <a:effectLst/>
                <a:highlight>
                  <a:srgbClr val="FFFFFF"/>
                </a:highlight>
                <a:latin typeface="Arial" panose="020B0604020202020204" pitchFamily="34" charset="0"/>
                <a:ea typeface="Times New Roman" panose="02020603050405020304" pitchFamily="18" charset="0"/>
                <a:cs typeface="Arial" panose="020B0604020202020204" pitchFamily="34" charset="0"/>
              </a:rPr>
              <a:t>) wird vom IPCC zur Beschreibung von Szenarien verwendet). </a:t>
            </a:r>
            <a:endParaRPr lang="de-DE" sz="800" dirty="0">
              <a:effectLst/>
              <a:latin typeface="Arial" panose="020B0604020202020204" pitchFamily="34" charset="0"/>
              <a:ea typeface="Times New Roman" panose="02020603050405020304" pitchFamily="18" charset="0"/>
              <a:cs typeface="Arial" panose="020B0604020202020204" pitchFamily="34" charset="0"/>
            </a:endParaRPr>
          </a:p>
          <a:p>
            <a:r>
              <a:rPr lang="de-DE" sz="800" i="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Mangels relevanter politischer Maßnahmen steuert die Welt lt. IPCC-Bericht auf 3° zu einhergehend mit immensen Risiken für die menschliche Zivilisation. </a:t>
            </a:r>
            <a:endParaRPr lang="de-DE" sz="800" dirty="0">
              <a:effectLst/>
              <a:latin typeface="Arial" panose="020B0604020202020204" pitchFamily="34" charset="0"/>
              <a:ea typeface="Times New Roman" panose="02020603050405020304" pitchFamily="18" charset="0"/>
              <a:cs typeface="Arial" panose="020B0604020202020204" pitchFamily="34" charset="0"/>
            </a:endParaRPr>
          </a:p>
          <a:p>
            <a:pPr>
              <a:lnSpc>
                <a:spcPts val="1400"/>
              </a:lnSpc>
            </a:pPr>
            <a:r>
              <a:rPr lang="de-DE" sz="800" i="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Klima-Ungerechtigkeit: </a:t>
            </a:r>
            <a:r>
              <a:rPr lang="de-DE" sz="800" i="1" u="sng" dirty="0">
                <a:solidFill>
                  <a:srgbClr val="0070C0"/>
                </a:solidFill>
                <a:effectLst/>
                <a:latin typeface="Arial" panose="020B0604020202020204" pitchFamily="34" charset="0"/>
                <a:ea typeface="Times New Roman" panose="02020603050405020304" pitchFamily="18" charset="0"/>
                <a:cs typeface="Arial" panose="020B0604020202020204" pitchFamily="34" charset="0"/>
                <a:hlinkClick r:id="rId3"/>
              </a:rPr>
              <a:t>https://interaktiv.tagesspiegel.de/lab/klimawandel-afrika-welt-wer-das-klima-schaedigt-und-wer-die-folgen-traegt/</a:t>
            </a:r>
            <a:endParaRPr lang="de-DE" sz="800" dirty="0">
              <a:effectLst/>
              <a:latin typeface="Arial" panose="020B0604020202020204" pitchFamily="34" charset="0"/>
              <a:ea typeface="Times New Roman" panose="02020603050405020304" pitchFamily="18" charset="0"/>
              <a:cs typeface="Arial" panose="020B0604020202020204" pitchFamily="34" charset="0"/>
            </a:endParaRPr>
          </a:p>
          <a:p>
            <a:pPr>
              <a:lnSpc>
                <a:spcPts val="1400"/>
              </a:lnSpc>
            </a:pPr>
            <a:r>
              <a:rPr lang="de-DE" sz="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de-DE" sz="800" dirty="0">
                <a:effectLst/>
                <a:latin typeface="Arial" panose="020B0604020202020204" pitchFamily="34" charset="0"/>
                <a:ea typeface="MS Mincho" panose="02020609040205080304" pitchFamily="49" charset="-128"/>
                <a:cs typeface="Arial" panose="020B0604020202020204" pitchFamily="34" charset="0"/>
              </a:rPr>
              <a:t>Indigene Völker Lateinamerikas und die Klimakrise 25.102020  https://</a:t>
            </a:r>
            <a:r>
              <a:rPr lang="de-DE" sz="800" dirty="0" err="1">
                <a:effectLst/>
                <a:latin typeface="Arial" panose="020B0604020202020204" pitchFamily="34" charset="0"/>
                <a:ea typeface="MS Mincho" panose="02020609040205080304" pitchFamily="49" charset="-128"/>
                <a:cs typeface="Arial" panose="020B0604020202020204" pitchFamily="34" charset="0"/>
              </a:rPr>
              <a:t>klimareporter.in</a:t>
            </a:r>
            <a:r>
              <a:rPr lang="de-DE" sz="800" dirty="0">
                <a:effectLst/>
                <a:latin typeface="Arial" panose="020B0604020202020204" pitchFamily="34" charset="0"/>
                <a:ea typeface="MS Mincho" panose="02020609040205080304" pitchFamily="49" charset="-128"/>
                <a:cs typeface="Arial" panose="020B0604020202020204" pitchFamily="34" charset="0"/>
              </a:rPr>
              <a:t>/indigene-</a:t>
            </a:r>
            <a:r>
              <a:rPr lang="de-DE" sz="800" dirty="0" err="1">
                <a:effectLst/>
                <a:latin typeface="Arial" panose="020B0604020202020204" pitchFamily="34" charset="0"/>
                <a:ea typeface="MS Mincho" panose="02020609040205080304" pitchFamily="49" charset="-128"/>
                <a:cs typeface="Arial" panose="020B0604020202020204" pitchFamily="34" charset="0"/>
              </a:rPr>
              <a:t>voelker</a:t>
            </a:r>
            <a:r>
              <a:rPr lang="de-DE" sz="800" dirty="0">
                <a:effectLst/>
                <a:latin typeface="Arial" panose="020B0604020202020204" pitchFamily="34" charset="0"/>
                <a:ea typeface="MS Mincho" panose="02020609040205080304" pitchFamily="49" charset="-128"/>
                <a:cs typeface="Arial" panose="020B0604020202020204" pitchFamily="34" charset="0"/>
              </a:rPr>
              <a:t>-lateinamerikas-und-der-</a:t>
            </a:r>
            <a:r>
              <a:rPr lang="de-DE" sz="800" dirty="0" err="1">
                <a:effectLst/>
                <a:latin typeface="Arial" panose="020B0604020202020204" pitchFamily="34" charset="0"/>
                <a:ea typeface="MS Mincho" panose="02020609040205080304" pitchFamily="49" charset="-128"/>
                <a:cs typeface="Arial" panose="020B0604020202020204" pitchFamily="34" charset="0"/>
              </a:rPr>
              <a:t>klimawandel</a:t>
            </a:r>
            <a:r>
              <a:rPr lang="de-DE" sz="800" dirty="0">
                <a:effectLst/>
                <a:latin typeface="Arial" panose="020B0604020202020204" pitchFamily="34" charset="0"/>
                <a:ea typeface="MS Mincho" panose="02020609040205080304" pitchFamily="49" charset="-128"/>
                <a:cs typeface="Arial" panose="020B0604020202020204" pitchFamily="34" charset="0"/>
              </a:rPr>
              <a:t>/</a:t>
            </a:r>
          </a:p>
          <a:p>
            <a:endParaRPr lang="de-DE" sz="800" dirty="0">
              <a:effectLst/>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u="none" strike="noStrike" kern="1200" dirty="0">
                <a:solidFill>
                  <a:schemeClr val="tx1"/>
                </a:solidFill>
                <a:effectLst/>
                <a:latin typeface="+mn-lt"/>
                <a:ea typeface="+mn-ea"/>
                <a:cs typeface="+mn-cs"/>
              </a:rPr>
              <a:t>Länder im globalen Süden sind in besonderem Maße betroffen von den Auswirkungen von Extremwetterereignissen. Das ist besonders deshalb so dramatisch, weil häufig Kapazitäten fehlen, sich anzupassen und besser darauf zu reagieren. Deshalb fordert Germanwatch von der internationalen Gemeinschaft, die betroffenen Länder viel stärker finanziell zu unterstützen. "Diese Länder haben eben sehr wenig zur Klimakrise beigetragen"</a:t>
            </a:r>
            <a:endParaRPr lang="de-DE" dirty="0"/>
          </a:p>
          <a:p>
            <a:endParaRPr lang="de-DE" dirty="0"/>
          </a:p>
        </p:txBody>
      </p:sp>
      <p:sp>
        <p:nvSpPr>
          <p:cNvPr id="4" name="Foliennummernplatzhalter 3">
            <a:extLst>
              <a:ext uri="{FF2B5EF4-FFF2-40B4-BE49-F238E27FC236}">
                <a16:creationId xmlns:a16="http://schemas.microsoft.com/office/drawing/2014/main" id="{9664ADFC-2C06-01AE-BDC9-B9E6FA12B026}"/>
              </a:ext>
            </a:extLst>
          </p:cNvPr>
          <p:cNvSpPr>
            <a:spLocks noGrp="1"/>
          </p:cNvSpPr>
          <p:nvPr>
            <p:ph type="sldNum" sz="quarter" idx="5"/>
          </p:nvPr>
        </p:nvSpPr>
        <p:spPr/>
        <p:txBody>
          <a:bodyPr/>
          <a:lstStyle/>
          <a:p>
            <a:fld id="{4919D0FE-4C17-7F46-AB29-CD4F4AA0298F}" type="slidenum">
              <a:rPr lang="de-DE" smtClean="0"/>
              <a:t>10</a:t>
            </a:fld>
            <a:endParaRPr lang="de-DE"/>
          </a:p>
        </p:txBody>
      </p:sp>
    </p:spTree>
    <p:extLst>
      <p:ext uri="{BB962C8B-B14F-4D97-AF65-F5344CB8AC3E}">
        <p14:creationId xmlns:p14="http://schemas.microsoft.com/office/powerpoint/2010/main" val="42742285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kern="1200" dirty="0">
                <a:solidFill>
                  <a:schemeClr val="tx1"/>
                </a:solidFill>
                <a:effectLst/>
                <a:latin typeface="+mn-lt"/>
                <a:ea typeface="+mn-ea"/>
                <a:cs typeface="+mn-cs"/>
              </a:rPr>
              <a:t>Das reichste 1% der Menschen konsumiert 50 % aller verbrauchter Ressourcen.</a:t>
            </a:r>
          </a:p>
          <a:p>
            <a:r>
              <a:rPr lang="de-DE" sz="1200" kern="1200" dirty="0" err="1">
                <a:solidFill>
                  <a:schemeClr val="tx1"/>
                </a:solidFill>
                <a:effectLst/>
                <a:latin typeface="+mn-lt"/>
                <a:ea typeface="+mn-ea"/>
                <a:cs typeface="+mn-cs"/>
              </a:rPr>
              <a:t>Milliadär</a:t>
            </a:r>
            <a:r>
              <a:rPr lang="de-DE" sz="1200" kern="1200" dirty="0">
                <a:solidFill>
                  <a:schemeClr val="tx1"/>
                </a:solidFill>
                <a:effectLst/>
                <a:latin typeface="+mn-lt"/>
                <a:ea typeface="+mn-ea"/>
                <a:cs typeface="+mn-cs"/>
              </a:rPr>
              <a:t>*innen zahlen in Deutschland die geringsten Steuer- und Abgabesätze, geringer noch als Multimillionäre und fast 40% weniger als Mittelstandsfamilien. Durch ihren Konsum und ihre Investitionen </a:t>
            </a:r>
            <a:r>
              <a:rPr lang="de-DE" sz="1200" kern="1200" dirty="0" err="1">
                <a:solidFill>
                  <a:schemeClr val="tx1"/>
                </a:solidFill>
                <a:effectLst/>
                <a:latin typeface="+mn-lt"/>
                <a:ea typeface="+mn-ea"/>
                <a:cs typeface="+mn-cs"/>
              </a:rPr>
              <a:t>ind</a:t>
            </a:r>
            <a:r>
              <a:rPr lang="de-DE" sz="1200" kern="1200" dirty="0">
                <a:solidFill>
                  <a:schemeClr val="tx1"/>
                </a:solidFill>
                <a:effectLst/>
                <a:latin typeface="+mn-lt"/>
                <a:ea typeface="+mn-ea"/>
                <a:cs typeface="+mn-cs"/>
              </a:rPr>
              <a:t> Überreiche für enorme Umwelt- und Klimaschäden verantwortlich. So verursachen die 30 reichsten Deutschen in 5 Minuten so viele klimaschädliche Emissionen wie eine Durchschnittsbürgerin im ganzen Jahr.  Die notwendige ökologische Transformation braucht eine Entlastung der breiten Mitte unter </a:t>
            </a:r>
            <a:r>
              <a:rPr lang="de-DE" sz="1200" kern="1200" dirty="0" err="1">
                <a:solidFill>
                  <a:schemeClr val="tx1"/>
                </a:solidFill>
                <a:effectLst/>
                <a:latin typeface="+mn-lt"/>
                <a:ea typeface="+mn-ea"/>
                <a:cs typeface="+mn-cs"/>
              </a:rPr>
              <a:t>Inverantwortungsnahme</a:t>
            </a:r>
            <a:r>
              <a:rPr lang="de-DE" sz="1200" kern="1200" dirty="0">
                <a:solidFill>
                  <a:schemeClr val="tx1"/>
                </a:solidFill>
                <a:effectLst/>
                <a:latin typeface="+mn-lt"/>
                <a:ea typeface="+mn-ea"/>
                <a:cs typeface="+mn-cs"/>
              </a:rPr>
              <a:t> der </a:t>
            </a:r>
            <a:r>
              <a:rPr lang="de-DE" sz="1200" kern="1200" dirty="0" err="1">
                <a:solidFill>
                  <a:schemeClr val="tx1"/>
                </a:solidFill>
                <a:effectLst/>
                <a:latin typeface="+mn-lt"/>
                <a:ea typeface="+mn-ea"/>
                <a:cs typeface="+mn-cs"/>
              </a:rPr>
              <a:t>Hochvermögenen</a:t>
            </a:r>
            <a:r>
              <a:rPr lang="de-DE" sz="1200" kern="1200" dirty="0">
                <a:solidFill>
                  <a:schemeClr val="tx1"/>
                </a:solidFill>
                <a:effectLst/>
                <a:latin typeface="+mn-lt"/>
                <a:ea typeface="+mn-ea"/>
                <a:cs typeface="+mn-cs"/>
              </a:rPr>
              <a:t>. Es braucht daher jetzt – wieder – eine gerechte Besteuerung von Superreichen. Dies fordern u. a. die G20 und auch das Bündnis „</a:t>
            </a:r>
            <a:r>
              <a:rPr lang="de-DE" sz="1200" i="1" kern="1200" dirty="0">
                <a:solidFill>
                  <a:schemeClr val="tx1"/>
                </a:solidFill>
                <a:effectLst/>
                <a:latin typeface="+mn-lt"/>
                <a:ea typeface="+mn-ea"/>
                <a:cs typeface="+mn-cs"/>
              </a:rPr>
              <a:t>Vermögen besteuern jetzt</a:t>
            </a:r>
            <a:r>
              <a:rPr lang="de-DE" sz="1200" kern="1200" dirty="0">
                <a:solidFill>
                  <a:schemeClr val="tx1"/>
                </a:solidFill>
                <a:effectLst/>
                <a:latin typeface="+mn-lt"/>
                <a:ea typeface="+mn-ea"/>
                <a:cs typeface="+mn-cs"/>
              </a:rPr>
              <a:t>“ bestehend aus 35 Organisationen wie Gewerkschaften und Sozialverbänden. </a:t>
            </a:r>
          </a:p>
          <a:p>
            <a:endParaRPr lang="de-DE" dirty="0"/>
          </a:p>
          <a:p>
            <a:r>
              <a:rPr lang="de-DE" sz="1200" kern="1200" dirty="0">
                <a:solidFill>
                  <a:schemeClr val="tx1"/>
                </a:solidFill>
                <a:effectLst/>
                <a:latin typeface="+mn-lt"/>
                <a:ea typeface="+mn-ea"/>
                <a:cs typeface="+mn-cs"/>
              </a:rPr>
              <a:t>Mehr zu den Zahlen und der Methodik der Berechnung findet sich in der Publikation</a:t>
            </a:r>
          </a:p>
          <a:p>
            <a:r>
              <a:rPr lang="de-DE" sz="1200" kern="1200" dirty="0">
                <a:solidFill>
                  <a:schemeClr val="tx1"/>
                </a:solidFill>
                <a:effectLst/>
                <a:latin typeface="+mn-lt"/>
                <a:ea typeface="+mn-ea"/>
                <a:cs typeface="+mn-cs"/>
              </a:rPr>
              <a:t>"Superreiche (wieder) gerecht besteuern. Eine Analyse des effektiven Steuerbeitrags von Superreichen in der Schweiz, Österreich und Deutschland" des Netzwerks Steuergerechtigkeit.</a:t>
            </a:r>
          </a:p>
          <a:p>
            <a:r>
              <a:rPr lang="de-DE" sz="1200" kern="1200" dirty="0">
                <a:solidFill>
                  <a:schemeClr val="tx1"/>
                </a:solidFill>
                <a:effectLst/>
                <a:latin typeface="+mn-lt"/>
                <a:ea typeface="+mn-ea"/>
                <a:cs typeface="+mn-cs"/>
              </a:rPr>
              <a:t>https://</a:t>
            </a:r>
            <a:r>
              <a:rPr lang="de-DE" sz="1200" kern="1200" dirty="0" err="1">
                <a:solidFill>
                  <a:schemeClr val="tx1"/>
                </a:solidFill>
                <a:effectLst/>
                <a:latin typeface="+mn-lt"/>
                <a:ea typeface="+mn-ea"/>
                <a:cs typeface="+mn-cs"/>
              </a:rPr>
              <a:t>Inkd.in</a:t>
            </a:r>
            <a:r>
              <a:rPr lang="de-DE" sz="1200" kern="1200" dirty="0">
                <a:solidFill>
                  <a:schemeClr val="tx1"/>
                </a:solidFill>
                <a:effectLst/>
                <a:latin typeface="+mn-lt"/>
                <a:ea typeface="+mn-ea"/>
                <a:cs typeface="+mn-cs"/>
              </a:rPr>
              <a:t>/e8yxCywu</a:t>
            </a:r>
          </a:p>
          <a:p>
            <a:endParaRPr lang="de-DE" sz="1200" kern="1200" dirty="0">
              <a:solidFill>
                <a:schemeClr val="tx1"/>
              </a:solidFill>
              <a:effectLst/>
              <a:latin typeface="+mn-lt"/>
              <a:ea typeface="+mn-ea"/>
              <a:cs typeface="+mn-cs"/>
            </a:endParaRPr>
          </a:p>
          <a:p>
            <a:r>
              <a:rPr lang="de-DE" sz="1200" b="0" i="0" u="none" strike="noStrike" kern="1200" dirty="0">
                <a:solidFill>
                  <a:schemeClr val="tx1"/>
                </a:solidFill>
                <a:effectLst/>
                <a:latin typeface="+mn-lt"/>
                <a:ea typeface="+mn-ea"/>
                <a:cs typeface="+mn-cs"/>
              </a:rPr>
              <a:t>Die Super-Reichen und die Klimakrise - Die ganze Doku | ARTE: Reisen in Privatjets und Investitionen in extrem umweltschädliche Aktivitäten wie Öl oder aber Milliardenspenden für den Planeten: Welche Beziehung haben die Super-Reichen zum Klima?</a:t>
            </a:r>
          </a:p>
          <a:p>
            <a:r>
              <a:rPr lang="de-DE" sz="1200" b="0" i="0" u="none" strike="noStrike" kern="1200" dirty="0">
                <a:solidFill>
                  <a:schemeClr val="tx1"/>
                </a:solidFill>
                <a:effectLst/>
                <a:latin typeface="+mn-lt"/>
                <a:ea typeface="+mn-ea"/>
                <a:cs typeface="+mn-cs"/>
                <a:hlinkClick r:id="rId3"/>
              </a:rPr>
              <a:t>www.arte.tv</a:t>
            </a:r>
            <a:endParaRPr lang="de-DE" sz="1200" b="0" i="0" u="none" strike="noStrike" kern="1200" dirty="0">
              <a:solidFill>
                <a:schemeClr val="tx1"/>
              </a:solidFill>
              <a:effectLst/>
              <a:latin typeface="+mn-lt"/>
              <a:ea typeface="+mn-ea"/>
              <a:cs typeface="+mn-cs"/>
            </a:endParaRPr>
          </a:p>
          <a:p>
            <a:r>
              <a:rPr lang="de-DE" sz="1200" b="0" i="0" u="none" strike="noStrike" kern="1200" dirty="0">
                <a:solidFill>
                  <a:schemeClr val="tx1"/>
                </a:solidFill>
                <a:effectLst/>
                <a:latin typeface="+mn-lt"/>
                <a:ea typeface="+mn-ea"/>
                <a:cs typeface="+mn-cs"/>
                <a:hlinkClick r:id="rId4"/>
              </a:rPr>
              <a:t>https://www.arte.tv/de/videos/121620-060-A/die-super-reichen-und-die-klimakrise/</a:t>
            </a:r>
            <a:endParaRPr lang="de-DE" sz="1200" b="0" i="0" u="none" strike="noStrike" kern="1200" dirty="0">
              <a:solidFill>
                <a:schemeClr val="tx1"/>
              </a:solidFill>
              <a:effectLst/>
              <a:latin typeface="+mn-lt"/>
              <a:ea typeface="+mn-ea"/>
              <a:cs typeface="+mn-cs"/>
            </a:endParaRPr>
          </a:p>
          <a:p>
            <a:endParaRPr lang="de-DE" sz="1200" b="0" i="0" u="none" strike="noStrike" kern="1200" dirty="0">
              <a:solidFill>
                <a:schemeClr val="tx1"/>
              </a:solidFill>
              <a:effectLst/>
              <a:latin typeface="+mn-lt"/>
              <a:ea typeface="+mn-ea"/>
              <a:cs typeface="+mn-cs"/>
            </a:endParaRPr>
          </a:p>
          <a:p>
            <a:endParaRPr lang="de-DE" sz="1200" b="0" i="0" u="none" strike="noStrike" kern="1200" dirty="0">
              <a:solidFill>
                <a:schemeClr val="tx1"/>
              </a:solidFill>
              <a:effectLst/>
              <a:latin typeface="+mn-lt"/>
              <a:ea typeface="+mn-ea"/>
              <a:cs typeface="+mn-cs"/>
            </a:endParaRPr>
          </a:p>
          <a:p>
            <a:r>
              <a:rPr lang="de-DE" sz="1200" b="0" i="0" kern="1200" dirty="0">
                <a:solidFill>
                  <a:schemeClr val="tx1"/>
                </a:solidFill>
                <a:effectLst/>
                <a:latin typeface="+mn-lt"/>
                <a:ea typeface="+mn-ea"/>
                <a:cs typeface="+mn-cs"/>
                <a:hlinkClick r:id="rId5"/>
              </a:rPr>
              <a:t>https://www.zdf.de/video/magazine/frontal-doku-100/doku-steuerparadies-deutschland-vermoegensteuer-102</a:t>
            </a:r>
            <a:br>
              <a:rPr lang="de-DE" dirty="0"/>
            </a:br>
            <a:r>
              <a:rPr lang="de-DE" sz="1200" b="0" i="0" u="none" strike="noStrike" kern="1200" dirty="0">
                <a:solidFill>
                  <a:schemeClr val="tx1"/>
                </a:solidFill>
                <a:effectLst/>
                <a:latin typeface="+mn-lt"/>
                <a:ea typeface="+mn-ea"/>
                <a:cs typeface="+mn-cs"/>
              </a:rPr>
              <a:t>Sehr sehenswert, da umfassend recherchiert</a:t>
            </a:r>
          </a:p>
          <a:p>
            <a:endParaRPr lang="de-DE" sz="1200" b="0" i="0" u="none" strike="noStrike" kern="1200" dirty="0">
              <a:solidFill>
                <a:schemeClr val="tx1"/>
              </a:solidFill>
              <a:effectLst/>
              <a:latin typeface="+mn-lt"/>
              <a:ea typeface="+mn-ea"/>
              <a:cs typeface="+mn-cs"/>
            </a:endParaRPr>
          </a:p>
          <a:p>
            <a:r>
              <a:rPr lang="de-DE" sz="1200" b="0" i="0" u="none" strike="noStrike" kern="1200" dirty="0">
                <a:solidFill>
                  <a:schemeClr val="tx1"/>
                </a:solidFill>
                <a:effectLst/>
                <a:latin typeface="+mn-lt"/>
                <a:ea typeface="+mn-ea"/>
                <a:cs typeface="+mn-cs"/>
              </a:rPr>
              <a:t>Eine runde, einfache, schöne und kurze Doku über Wachstum, Grünes Wachstum und Degrowth von Arte: </a:t>
            </a:r>
            <a:r>
              <a:rPr lang="de-DE" sz="1200" b="0" i="0" kern="1200" dirty="0">
                <a:solidFill>
                  <a:schemeClr val="tx1"/>
                </a:solidFill>
                <a:effectLst/>
                <a:latin typeface="+mn-lt"/>
                <a:ea typeface="+mn-ea"/>
                <a:cs typeface="+mn-cs"/>
                <a:hlinkClick r:id="rId6"/>
              </a:rPr>
              <a:t>https://youtu.be</a:t>
            </a:r>
            <a:r>
              <a:rPr lang="de-DE" sz="1200" b="0" i="0" kern="1200">
                <a:solidFill>
                  <a:schemeClr val="tx1"/>
                </a:solidFill>
                <a:effectLst/>
                <a:latin typeface="+mn-lt"/>
                <a:ea typeface="+mn-ea"/>
                <a:cs typeface="+mn-cs"/>
                <a:hlinkClick r:id="rId6"/>
              </a:rPr>
              <a:t>/TX0l7BttQwY</a:t>
            </a:r>
            <a:r>
              <a:rPr lang="de-DE" sz="1200" b="0" i="0" u="none" strike="noStrike" kern="1200">
                <a:solidFill>
                  <a:schemeClr val="tx1"/>
                </a:solidFill>
                <a:effectLst/>
                <a:latin typeface="+mn-lt"/>
                <a:ea typeface="+mn-ea"/>
                <a:cs typeface="+mn-cs"/>
              </a:rPr>
              <a:t> (25 Minuten)</a:t>
            </a:r>
            <a:endParaRPr lang="de-DE" sz="1200" b="0" i="0" u="none" strike="noStrike" kern="1200" dirty="0">
              <a:solidFill>
                <a:schemeClr val="tx1"/>
              </a:solidFill>
              <a:effectLst/>
              <a:latin typeface="+mn-lt"/>
              <a:ea typeface="+mn-ea"/>
              <a:cs typeface="+mn-cs"/>
            </a:endParaRPr>
          </a:p>
          <a:p>
            <a:endParaRPr lang="de-DE" sz="1200" kern="1200" dirty="0">
              <a:solidFill>
                <a:schemeClr val="tx1"/>
              </a:solidFill>
              <a:effectLst/>
              <a:latin typeface="+mn-lt"/>
              <a:ea typeface="+mn-ea"/>
              <a:cs typeface="+mn-cs"/>
            </a:endParaRPr>
          </a:p>
          <a:p>
            <a:endParaRPr lang="de-DE" dirty="0"/>
          </a:p>
        </p:txBody>
      </p:sp>
      <p:sp>
        <p:nvSpPr>
          <p:cNvPr id="4" name="Foliennummernplatzhalter 3"/>
          <p:cNvSpPr>
            <a:spLocks noGrp="1"/>
          </p:cNvSpPr>
          <p:nvPr>
            <p:ph type="sldNum" sz="quarter" idx="5"/>
          </p:nvPr>
        </p:nvSpPr>
        <p:spPr/>
        <p:txBody>
          <a:bodyPr/>
          <a:lstStyle/>
          <a:p>
            <a:fld id="{4919D0FE-4C17-7F46-AB29-CD4F4AA0298F}" type="slidenum">
              <a:rPr lang="de-DE" smtClean="0"/>
              <a:t>11</a:t>
            </a:fld>
            <a:endParaRPr lang="de-DE"/>
          </a:p>
        </p:txBody>
      </p:sp>
    </p:spTree>
    <p:extLst>
      <p:ext uri="{BB962C8B-B14F-4D97-AF65-F5344CB8AC3E}">
        <p14:creationId xmlns:p14="http://schemas.microsoft.com/office/powerpoint/2010/main" val="22477211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84528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838080" y="454680"/>
            <a:ext cx="10514880" cy="1145160"/>
          </a:xfrm>
          <a:prstGeom prst="rect">
            <a:avLst/>
          </a:prstGeom>
        </p:spPr>
        <p:txBody>
          <a:bodyPr lIns="0" tIns="0" rIns="0" bIns="0" anchor="ctr">
            <a:spAutoFit/>
          </a:bodyPr>
          <a:lstStyle/>
          <a:p>
            <a:pPr algn="ctr"/>
            <a:endParaRPr lang="en-US" sz="4400" b="0" strike="noStrike" spc="-1">
              <a:latin typeface="Arial"/>
            </a:endParaRPr>
          </a:p>
        </p:txBody>
      </p:sp>
      <p:sp>
        <p:nvSpPr>
          <p:cNvPr id="24" name="PlaceHolder 2"/>
          <p:cNvSpPr>
            <a:spLocks noGrp="1"/>
          </p:cNvSpPr>
          <p:nvPr>
            <p:ph type="body"/>
          </p:nvPr>
        </p:nvSpPr>
        <p:spPr>
          <a:xfrm>
            <a:off x="838080" y="1825560"/>
            <a:ext cx="3385440" cy="989280"/>
          </a:xfrm>
          <a:prstGeom prst="rect">
            <a:avLst/>
          </a:prstGeom>
        </p:spPr>
        <p:txBody>
          <a:bodyPr lIns="0" tIns="0" rIns="0" bIns="0">
            <a:normAutofit/>
          </a:bodyPr>
          <a:lstStyle/>
          <a:p>
            <a:endParaRPr lang="en-US" sz="3200" b="0" strike="noStrike" spc="-1">
              <a:latin typeface="Arial"/>
            </a:endParaRPr>
          </a:p>
        </p:txBody>
      </p:sp>
      <p:sp>
        <p:nvSpPr>
          <p:cNvPr id="25" name="PlaceHolder 3"/>
          <p:cNvSpPr>
            <a:spLocks noGrp="1"/>
          </p:cNvSpPr>
          <p:nvPr>
            <p:ph type="body"/>
          </p:nvPr>
        </p:nvSpPr>
        <p:spPr>
          <a:xfrm>
            <a:off x="838080" y="2909160"/>
            <a:ext cx="3385440" cy="989280"/>
          </a:xfrm>
          <a:prstGeom prst="rect">
            <a:avLst/>
          </a:prstGeom>
        </p:spPr>
        <p:txBody>
          <a:bodyPr lIns="0" tIns="0" rIns="0" bIns="0">
            <a:normAutofit/>
          </a:bodyPr>
          <a:lstStyle/>
          <a:p>
            <a:endParaRPr lang="en-US" sz="3200" b="0" strike="noStrike" spc="-1">
              <a:latin typeface="Arial"/>
            </a:endParaRPr>
          </a:p>
        </p:txBody>
      </p:sp>
    </p:spTree>
    <p:extLst>
      <p:ext uri="{BB962C8B-B14F-4D97-AF65-F5344CB8AC3E}">
        <p14:creationId xmlns:p14="http://schemas.microsoft.com/office/powerpoint/2010/main" val="4359336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838080" y="454680"/>
            <a:ext cx="10514880" cy="1145160"/>
          </a:xfrm>
          <a:prstGeom prst="rect">
            <a:avLst/>
          </a:prstGeom>
        </p:spPr>
        <p:txBody>
          <a:bodyPr lIns="0" tIns="0" rIns="0" bIns="0" anchor="ctr">
            <a:spAutoFit/>
          </a:bodyPr>
          <a:lstStyle/>
          <a:p>
            <a:pPr algn="ctr"/>
            <a:endParaRPr lang="en-US" sz="4400" b="0" strike="noStrike" spc="-1">
              <a:latin typeface="Arial"/>
            </a:endParaRPr>
          </a:p>
        </p:txBody>
      </p:sp>
      <p:sp>
        <p:nvSpPr>
          <p:cNvPr id="27" name="PlaceHolder 2"/>
          <p:cNvSpPr>
            <a:spLocks noGrp="1"/>
          </p:cNvSpPr>
          <p:nvPr>
            <p:ph type="body"/>
          </p:nvPr>
        </p:nvSpPr>
        <p:spPr>
          <a:xfrm>
            <a:off x="838080" y="1825560"/>
            <a:ext cx="1652040" cy="989280"/>
          </a:xfrm>
          <a:prstGeom prst="rect">
            <a:avLst/>
          </a:prstGeom>
        </p:spPr>
        <p:txBody>
          <a:bodyPr lIns="0" tIns="0" rIns="0" bIns="0">
            <a:normAutofit fontScale="61000"/>
          </a:bodyPr>
          <a:lstStyle/>
          <a:p>
            <a:endParaRPr lang="en-US" sz="3200" b="0" strike="noStrike" spc="-1">
              <a:latin typeface="Arial"/>
            </a:endParaRPr>
          </a:p>
        </p:txBody>
      </p:sp>
      <p:sp>
        <p:nvSpPr>
          <p:cNvPr id="28" name="PlaceHolder 3"/>
          <p:cNvSpPr>
            <a:spLocks noGrp="1"/>
          </p:cNvSpPr>
          <p:nvPr>
            <p:ph type="body"/>
          </p:nvPr>
        </p:nvSpPr>
        <p:spPr>
          <a:xfrm>
            <a:off x="2573280" y="1825560"/>
            <a:ext cx="1652040" cy="989280"/>
          </a:xfrm>
          <a:prstGeom prst="rect">
            <a:avLst/>
          </a:prstGeom>
        </p:spPr>
        <p:txBody>
          <a:bodyPr lIns="0" tIns="0" rIns="0" bIns="0">
            <a:normAutofit fontScale="61000"/>
          </a:bodyPr>
          <a:lstStyle/>
          <a:p>
            <a:endParaRPr lang="en-US" sz="3200" b="0" strike="noStrike" spc="-1">
              <a:latin typeface="Arial"/>
            </a:endParaRPr>
          </a:p>
        </p:txBody>
      </p:sp>
      <p:sp>
        <p:nvSpPr>
          <p:cNvPr id="29" name="PlaceHolder 4"/>
          <p:cNvSpPr>
            <a:spLocks noGrp="1"/>
          </p:cNvSpPr>
          <p:nvPr>
            <p:ph type="body"/>
          </p:nvPr>
        </p:nvSpPr>
        <p:spPr>
          <a:xfrm>
            <a:off x="838080" y="2909160"/>
            <a:ext cx="1652040" cy="989280"/>
          </a:xfrm>
          <a:prstGeom prst="rect">
            <a:avLst/>
          </a:prstGeom>
        </p:spPr>
        <p:txBody>
          <a:bodyPr lIns="0" tIns="0" rIns="0" bIns="0">
            <a:normAutofit fontScale="61000"/>
          </a:bodyPr>
          <a:lstStyle/>
          <a:p>
            <a:endParaRPr lang="en-US" sz="3200" b="0" strike="noStrike" spc="-1">
              <a:latin typeface="Arial"/>
            </a:endParaRPr>
          </a:p>
        </p:txBody>
      </p:sp>
      <p:sp>
        <p:nvSpPr>
          <p:cNvPr id="30" name="PlaceHolder 5"/>
          <p:cNvSpPr>
            <a:spLocks noGrp="1"/>
          </p:cNvSpPr>
          <p:nvPr>
            <p:ph type="body"/>
          </p:nvPr>
        </p:nvSpPr>
        <p:spPr>
          <a:xfrm>
            <a:off x="2573280" y="2909160"/>
            <a:ext cx="1652040" cy="989280"/>
          </a:xfrm>
          <a:prstGeom prst="rect">
            <a:avLst/>
          </a:prstGeom>
        </p:spPr>
        <p:txBody>
          <a:bodyPr lIns="0" tIns="0" rIns="0" bIns="0">
            <a:normAutofit fontScale="61000"/>
          </a:bodyPr>
          <a:lstStyle/>
          <a:p>
            <a:endParaRPr lang="en-US" sz="3200" b="0" strike="noStrike" spc="-1">
              <a:latin typeface="Arial"/>
            </a:endParaRPr>
          </a:p>
        </p:txBody>
      </p:sp>
    </p:spTree>
    <p:extLst>
      <p:ext uri="{BB962C8B-B14F-4D97-AF65-F5344CB8AC3E}">
        <p14:creationId xmlns:p14="http://schemas.microsoft.com/office/powerpoint/2010/main" val="35481542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838080" y="454680"/>
            <a:ext cx="10514880" cy="1145160"/>
          </a:xfrm>
          <a:prstGeom prst="rect">
            <a:avLst/>
          </a:prstGeom>
        </p:spPr>
        <p:txBody>
          <a:bodyPr lIns="0" tIns="0" rIns="0" bIns="0" anchor="ctr">
            <a:spAutoFit/>
          </a:bodyPr>
          <a:lstStyle/>
          <a:p>
            <a:pPr algn="ctr"/>
            <a:endParaRPr lang="en-US" sz="4400" b="0" strike="noStrike" spc="-1">
              <a:latin typeface="Arial"/>
            </a:endParaRPr>
          </a:p>
        </p:txBody>
      </p:sp>
      <p:sp>
        <p:nvSpPr>
          <p:cNvPr id="32" name="PlaceHolder 2"/>
          <p:cNvSpPr>
            <a:spLocks noGrp="1"/>
          </p:cNvSpPr>
          <p:nvPr>
            <p:ph type="body"/>
          </p:nvPr>
        </p:nvSpPr>
        <p:spPr>
          <a:xfrm>
            <a:off x="838080" y="1825560"/>
            <a:ext cx="1089720" cy="989280"/>
          </a:xfrm>
          <a:prstGeom prst="rect">
            <a:avLst/>
          </a:prstGeom>
        </p:spPr>
        <p:txBody>
          <a:bodyPr lIns="0" tIns="0" rIns="0" bIns="0">
            <a:normAutofit fontScale="16000"/>
          </a:bodyPr>
          <a:lstStyle/>
          <a:p>
            <a:endParaRPr lang="en-US" sz="3200" b="0" strike="noStrike" spc="-1">
              <a:latin typeface="Arial"/>
            </a:endParaRPr>
          </a:p>
        </p:txBody>
      </p:sp>
      <p:sp>
        <p:nvSpPr>
          <p:cNvPr id="33" name="PlaceHolder 3"/>
          <p:cNvSpPr>
            <a:spLocks noGrp="1"/>
          </p:cNvSpPr>
          <p:nvPr>
            <p:ph type="body"/>
          </p:nvPr>
        </p:nvSpPr>
        <p:spPr>
          <a:xfrm>
            <a:off x="1982520" y="1825560"/>
            <a:ext cx="1089720" cy="989280"/>
          </a:xfrm>
          <a:prstGeom prst="rect">
            <a:avLst/>
          </a:prstGeom>
        </p:spPr>
        <p:txBody>
          <a:bodyPr lIns="0" tIns="0" rIns="0" bIns="0">
            <a:normAutofit fontScale="16000"/>
          </a:bodyPr>
          <a:lstStyle/>
          <a:p>
            <a:endParaRPr lang="en-US" sz="3200" b="0" strike="noStrike" spc="-1">
              <a:latin typeface="Arial"/>
            </a:endParaRPr>
          </a:p>
        </p:txBody>
      </p:sp>
      <p:sp>
        <p:nvSpPr>
          <p:cNvPr id="34" name="PlaceHolder 4"/>
          <p:cNvSpPr>
            <a:spLocks noGrp="1"/>
          </p:cNvSpPr>
          <p:nvPr>
            <p:ph type="body"/>
          </p:nvPr>
        </p:nvSpPr>
        <p:spPr>
          <a:xfrm>
            <a:off x="3127320" y="1825560"/>
            <a:ext cx="1089720" cy="989280"/>
          </a:xfrm>
          <a:prstGeom prst="rect">
            <a:avLst/>
          </a:prstGeom>
        </p:spPr>
        <p:txBody>
          <a:bodyPr lIns="0" tIns="0" rIns="0" bIns="0">
            <a:normAutofit fontScale="16000"/>
          </a:bodyPr>
          <a:lstStyle/>
          <a:p>
            <a:endParaRPr lang="en-US" sz="3200" b="0" strike="noStrike" spc="-1">
              <a:latin typeface="Arial"/>
            </a:endParaRPr>
          </a:p>
        </p:txBody>
      </p:sp>
      <p:sp>
        <p:nvSpPr>
          <p:cNvPr id="35" name="PlaceHolder 5"/>
          <p:cNvSpPr>
            <a:spLocks noGrp="1"/>
          </p:cNvSpPr>
          <p:nvPr>
            <p:ph type="body"/>
          </p:nvPr>
        </p:nvSpPr>
        <p:spPr>
          <a:xfrm>
            <a:off x="838080" y="2909160"/>
            <a:ext cx="1089720" cy="989280"/>
          </a:xfrm>
          <a:prstGeom prst="rect">
            <a:avLst/>
          </a:prstGeom>
        </p:spPr>
        <p:txBody>
          <a:bodyPr lIns="0" tIns="0" rIns="0" bIns="0">
            <a:normAutofit fontScale="16000"/>
          </a:bodyPr>
          <a:lstStyle/>
          <a:p>
            <a:endParaRPr lang="en-US" sz="3200" b="0" strike="noStrike" spc="-1">
              <a:latin typeface="Arial"/>
            </a:endParaRPr>
          </a:p>
        </p:txBody>
      </p:sp>
      <p:sp>
        <p:nvSpPr>
          <p:cNvPr id="36" name="PlaceHolder 6"/>
          <p:cNvSpPr>
            <a:spLocks noGrp="1"/>
          </p:cNvSpPr>
          <p:nvPr>
            <p:ph type="body"/>
          </p:nvPr>
        </p:nvSpPr>
        <p:spPr>
          <a:xfrm>
            <a:off x="1982520" y="2909160"/>
            <a:ext cx="1089720" cy="989280"/>
          </a:xfrm>
          <a:prstGeom prst="rect">
            <a:avLst/>
          </a:prstGeom>
        </p:spPr>
        <p:txBody>
          <a:bodyPr lIns="0" tIns="0" rIns="0" bIns="0">
            <a:normAutofit fontScale="16000"/>
          </a:bodyPr>
          <a:lstStyle/>
          <a:p>
            <a:endParaRPr lang="en-US" sz="3200" b="0" strike="noStrike" spc="-1">
              <a:latin typeface="Arial"/>
            </a:endParaRPr>
          </a:p>
        </p:txBody>
      </p:sp>
      <p:sp>
        <p:nvSpPr>
          <p:cNvPr id="37" name="PlaceHolder 7"/>
          <p:cNvSpPr>
            <a:spLocks noGrp="1"/>
          </p:cNvSpPr>
          <p:nvPr>
            <p:ph type="body"/>
          </p:nvPr>
        </p:nvSpPr>
        <p:spPr>
          <a:xfrm>
            <a:off x="3127320" y="2909160"/>
            <a:ext cx="1089720" cy="989280"/>
          </a:xfrm>
          <a:prstGeom prst="rect">
            <a:avLst/>
          </a:prstGeom>
        </p:spPr>
        <p:txBody>
          <a:bodyPr lIns="0" tIns="0" rIns="0" bIns="0">
            <a:normAutofit fontScale="16000"/>
          </a:bodyPr>
          <a:lstStyle/>
          <a:p>
            <a:endParaRPr lang="en-US" sz="3200" b="0" strike="noStrike" spc="-1">
              <a:latin typeface="Arial"/>
            </a:endParaRPr>
          </a:p>
        </p:txBody>
      </p:sp>
    </p:spTree>
    <p:extLst>
      <p:ext uri="{BB962C8B-B14F-4D97-AF65-F5344CB8AC3E}">
        <p14:creationId xmlns:p14="http://schemas.microsoft.com/office/powerpoint/2010/main" val="35228716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el und Inhalt">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B4E34BDC-8AC1-C841-8789-0AF15F19C8E0}"/>
              </a:ext>
            </a:extLst>
          </p:cNvPr>
          <p:cNvSpPr>
            <a:spLocks noGrp="1"/>
          </p:cNvSpPr>
          <p:nvPr>
            <p:ph idx="1"/>
          </p:nvPr>
        </p:nvSpPr>
        <p:spPr/>
        <p:txBody>
          <a:bodyPr/>
          <a:lstStyle/>
          <a:p>
            <a:r>
              <a:rPr lang="de-DE"/>
              <a:t>Mastertextformat bearbeiten
Zweite Ebene
Dritte Ebene
Vierte Ebene
Fünfte Ebene</a:t>
            </a:r>
          </a:p>
        </p:txBody>
      </p:sp>
    </p:spTree>
    <p:extLst>
      <p:ext uri="{BB962C8B-B14F-4D97-AF65-F5344CB8AC3E}">
        <p14:creationId xmlns:p14="http://schemas.microsoft.com/office/powerpoint/2010/main" val="4050090110"/>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D6C9FD4-3D41-BCD2-C112-168F02D02C63}"/>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165524CC-F00E-D478-7DD2-74EEC9F29BAA}"/>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80C8E903-202F-F214-0790-F3F4648EEEC3}"/>
              </a:ext>
            </a:extLst>
          </p:cNvPr>
          <p:cNvSpPr>
            <a:spLocks noGrp="1"/>
          </p:cNvSpPr>
          <p:nvPr>
            <p:ph type="dt" sz="half" idx="10"/>
          </p:nvPr>
        </p:nvSpPr>
        <p:spPr/>
        <p:txBody>
          <a:bodyPr/>
          <a:lstStyle/>
          <a:p>
            <a:fld id="{9B3A1323-8D79-1946-B0D7-40001CF92E9D}" type="datetimeFigureOut">
              <a:rPr lang="en-US" smtClean="0"/>
              <a:pPr/>
              <a:t>11/4/25</a:t>
            </a:fld>
            <a:endParaRPr lang="en-US" dirty="0"/>
          </a:p>
        </p:txBody>
      </p:sp>
      <p:sp>
        <p:nvSpPr>
          <p:cNvPr id="5" name="Fußzeilenplatzhalter 4">
            <a:extLst>
              <a:ext uri="{FF2B5EF4-FFF2-40B4-BE49-F238E27FC236}">
                <a16:creationId xmlns:a16="http://schemas.microsoft.com/office/drawing/2014/main" id="{15E792E0-126C-5BEF-E13F-BAEDF3D141A0}"/>
              </a:ext>
            </a:extLst>
          </p:cNvPr>
          <p:cNvSpPr>
            <a:spLocks noGrp="1"/>
          </p:cNvSpPr>
          <p:nvPr>
            <p:ph type="ftr" sz="quarter" idx="11"/>
          </p:nvPr>
        </p:nvSpPr>
        <p:spPr/>
        <p:txBody>
          <a:bodyPr/>
          <a:lstStyle/>
          <a:p>
            <a:endParaRPr lang="en-US" dirty="0"/>
          </a:p>
        </p:txBody>
      </p:sp>
      <p:sp>
        <p:nvSpPr>
          <p:cNvPr id="6" name="Foliennummernplatzhalter 5">
            <a:extLst>
              <a:ext uri="{FF2B5EF4-FFF2-40B4-BE49-F238E27FC236}">
                <a16:creationId xmlns:a16="http://schemas.microsoft.com/office/drawing/2014/main" id="{40704562-6C4C-0482-5396-458F4E00224A}"/>
              </a:ext>
            </a:extLst>
          </p:cNvPr>
          <p:cNvSpPr>
            <a:spLocks noGrp="1"/>
          </p:cNvSpPr>
          <p:nvPr>
            <p:ph type="sldNum" sz="quarter" idx="12"/>
          </p:nvPr>
        </p:nvSpPr>
        <p:spPr/>
        <p:txBody>
          <a:bodyPr/>
          <a:lstStyle/>
          <a:p>
            <a:fld id="{D57F1E4F-1CFF-5643-939E-217C01CDF565}" type="slidenum">
              <a:rPr lang="en-US" smtClean="0"/>
              <a:pPr/>
              <a:t>‹Nr.›</a:t>
            </a:fld>
            <a:endParaRPr lang="en-US" dirty="0"/>
          </a:p>
        </p:txBody>
      </p:sp>
    </p:spTree>
    <p:extLst>
      <p:ext uri="{BB962C8B-B14F-4D97-AF65-F5344CB8AC3E}">
        <p14:creationId xmlns:p14="http://schemas.microsoft.com/office/powerpoint/2010/main" val="2640307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_Titel und Inhalt">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B4E34BDC-8AC1-C841-8789-0AF15F19C8E0}"/>
              </a:ext>
            </a:extLst>
          </p:cNvPr>
          <p:cNvSpPr>
            <a:spLocks noGrp="1"/>
          </p:cNvSpPr>
          <p:nvPr>
            <p:ph idx="1"/>
          </p:nvPr>
        </p:nvSpPr>
        <p:spPr/>
        <p:txBody>
          <a:bodyPr/>
          <a:lstStyle/>
          <a:p>
            <a:r>
              <a:rPr lang="de-DE"/>
              <a:t>Mastertextformat bearbeiten
Zweite Ebene
Dritte Ebene
Vierte Ebene
Fünfte Ebene</a:t>
            </a:r>
          </a:p>
        </p:txBody>
      </p:sp>
    </p:spTree>
    <p:extLst>
      <p:ext uri="{BB962C8B-B14F-4D97-AF65-F5344CB8AC3E}">
        <p14:creationId xmlns:p14="http://schemas.microsoft.com/office/powerpoint/2010/main" val="1332742149"/>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242885"/>
            <a:ext cx="10515600" cy="447675"/>
          </a:xfrm>
        </p:spPr>
        <p:txBody>
          <a:bodyPr>
            <a:normAutofit/>
          </a:bodyPr>
          <a:lstStyle>
            <a:lvl1pPr algn="ctr">
              <a:defRPr sz="3600">
                <a:latin typeface="FUCXED CAPS" pitchFamily="50" charset="0"/>
              </a:defRPr>
            </a:lvl1pPr>
          </a:lstStyle>
          <a:p>
            <a:r>
              <a:rPr lang="en-GB"/>
              <a:t>CLICK TO EDIT MASTER TITLE STYLE</a:t>
            </a:r>
            <a:endParaRPr lang="en-US"/>
          </a:p>
        </p:txBody>
      </p:sp>
      <p:sp>
        <p:nvSpPr>
          <p:cNvPr id="4" name="Date Placeholder 3"/>
          <p:cNvSpPr>
            <a:spLocks noGrp="1"/>
          </p:cNvSpPr>
          <p:nvPr>
            <p:ph type="dt" sz="half" idx="10"/>
          </p:nvPr>
        </p:nvSpPr>
        <p:spPr/>
        <p:txBody>
          <a:bodyPr/>
          <a:lstStyle/>
          <a:p>
            <a:fld id="{EDABB04E-D4E7-9B47-B817-ACB878A67DC8}" type="datetimeFigureOut">
              <a:rPr lang="en-US" smtClean="0">
                <a:solidFill>
                  <a:prstClr val="black">
                    <a:tint val="75000"/>
                  </a:prstClr>
                </a:solidFill>
              </a:rPr>
              <a:pPr/>
              <a:t>11/4/25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1F5C969-6BA6-134A-A34F-DC7B0F065984}" type="slidenum">
              <a:rPr lang="en-US" smtClean="0">
                <a:solidFill>
                  <a:prstClr val="black">
                    <a:tint val="75000"/>
                  </a:prstClr>
                </a:solidFill>
              </a:rPr>
              <a:pPr/>
              <a:t>‹Nr.›</a:t>
            </a:fld>
            <a:endParaRPr lang="en-US" dirty="0">
              <a:solidFill>
                <a:prstClr val="black">
                  <a:tint val="75000"/>
                </a:prstClr>
              </a:solidFill>
            </a:endParaRPr>
          </a:p>
        </p:txBody>
      </p:sp>
    </p:spTree>
    <p:extLst>
      <p:ext uri="{BB962C8B-B14F-4D97-AF65-F5344CB8AC3E}">
        <p14:creationId xmlns:p14="http://schemas.microsoft.com/office/powerpoint/2010/main" val="345678977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DEA36D-4F61-014B-8CD2-2433C492171C}"/>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p>
        </p:txBody>
      </p:sp>
      <p:sp>
        <p:nvSpPr>
          <p:cNvPr id="3" name="Untertitel 2">
            <a:extLst>
              <a:ext uri="{FF2B5EF4-FFF2-40B4-BE49-F238E27FC236}">
                <a16:creationId xmlns:a16="http://schemas.microsoft.com/office/drawing/2014/main" id="{7D719F00-27C8-BD45-9D35-78E34FC74C3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4" name="Datumsplatzhalter 3">
            <a:extLst>
              <a:ext uri="{FF2B5EF4-FFF2-40B4-BE49-F238E27FC236}">
                <a16:creationId xmlns:a16="http://schemas.microsoft.com/office/drawing/2014/main" id="{A9FA9BAD-DF3F-CC4E-B221-28B9780A6B1E}"/>
              </a:ext>
            </a:extLst>
          </p:cNvPr>
          <p:cNvSpPr>
            <a:spLocks noGrp="1"/>
          </p:cNvSpPr>
          <p:nvPr>
            <p:ph type="dt" sz="half" idx="10"/>
          </p:nvPr>
        </p:nvSpPr>
        <p:spPr/>
        <p:txBody>
          <a:bodyPr/>
          <a:lstStyle/>
          <a:p>
            <a:fld id="{E109855F-149A-6342-A390-5856176EA396}" type="datetimeFigureOut">
              <a:rPr lang="de-DE" smtClean="0"/>
              <a:t>04.11.25</a:t>
            </a:fld>
            <a:endParaRPr lang="de-DE"/>
          </a:p>
        </p:txBody>
      </p:sp>
      <p:sp>
        <p:nvSpPr>
          <p:cNvPr id="5" name="Fußzeilenplatzhalter 4">
            <a:extLst>
              <a:ext uri="{FF2B5EF4-FFF2-40B4-BE49-F238E27FC236}">
                <a16:creationId xmlns:a16="http://schemas.microsoft.com/office/drawing/2014/main" id="{E95E8AEC-A23D-6140-863C-9D37D9B50F9A}"/>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E94C8746-8EB5-C545-89C6-3C0D882DB45C}"/>
              </a:ext>
            </a:extLst>
          </p:cNvPr>
          <p:cNvSpPr>
            <a:spLocks noGrp="1"/>
          </p:cNvSpPr>
          <p:nvPr>
            <p:ph type="sldNum" sz="quarter" idx="12"/>
          </p:nvPr>
        </p:nvSpPr>
        <p:spPr/>
        <p:txBody>
          <a:bodyPr/>
          <a:lstStyle/>
          <a:p>
            <a:fld id="{26DB69B4-D801-B540-A493-B8944B9C8EA9}" type="slidenum">
              <a:rPr lang="de-DE" smtClean="0"/>
              <a:t>‹Nr.›</a:t>
            </a:fld>
            <a:endParaRPr lang="de-DE"/>
          </a:p>
        </p:txBody>
      </p:sp>
    </p:spTree>
    <p:extLst>
      <p:ext uri="{BB962C8B-B14F-4D97-AF65-F5344CB8AC3E}">
        <p14:creationId xmlns:p14="http://schemas.microsoft.com/office/powerpoint/2010/main" val="27050735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C2F10A1-51AE-F54C-B0F0-EDB928A4C6D8}"/>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F9E9DA8A-9E0F-5741-B53E-490D0D18100C}"/>
              </a:ext>
            </a:extLst>
          </p:cNvPr>
          <p:cNvSpPr>
            <a:spLocks noGrp="1"/>
          </p:cNvSpPr>
          <p:nvPr>
            <p:ph idx="1"/>
          </p:nvPr>
        </p:nvSpPr>
        <p:spPr/>
        <p:txBody>
          <a:bodyPr/>
          <a:lstStyle/>
          <a:p>
            <a:r>
              <a:rPr lang="de-DE"/>
              <a:t>Mastertextformat bearbeiten
Zweite Ebene
Dritte Ebene
Vierte Ebene
Fünfte Ebene</a:t>
            </a:r>
          </a:p>
        </p:txBody>
      </p:sp>
      <p:sp>
        <p:nvSpPr>
          <p:cNvPr id="4" name="Datumsplatzhalter 3">
            <a:extLst>
              <a:ext uri="{FF2B5EF4-FFF2-40B4-BE49-F238E27FC236}">
                <a16:creationId xmlns:a16="http://schemas.microsoft.com/office/drawing/2014/main" id="{A8916CE1-4A11-3648-84DE-95DBED21DE75}"/>
              </a:ext>
            </a:extLst>
          </p:cNvPr>
          <p:cNvSpPr>
            <a:spLocks noGrp="1"/>
          </p:cNvSpPr>
          <p:nvPr>
            <p:ph type="dt" sz="half" idx="10"/>
          </p:nvPr>
        </p:nvSpPr>
        <p:spPr/>
        <p:txBody>
          <a:bodyPr/>
          <a:lstStyle/>
          <a:p>
            <a:fld id="{E109855F-149A-6342-A390-5856176EA396}" type="datetimeFigureOut">
              <a:rPr lang="de-DE" smtClean="0"/>
              <a:t>04.11.25</a:t>
            </a:fld>
            <a:endParaRPr lang="de-DE"/>
          </a:p>
        </p:txBody>
      </p:sp>
      <p:sp>
        <p:nvSpPr>
          <p:cNvPr id="5" name="Fußzeilenplatzhalter 4">
            <a:extLst>
              <a:ext uri="{FF2B5EF4-FFF2-40B4-BE49-F238E27FC236}">
                <a16:creationId xmlns:a16="http://schemas.microsoft.com/office/drawing/2014/main" id="{A1DE2F75-F457-0F4F-BC0D-EB18C8AE846E}"/>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ED32FD66-A4E0-0244-9817-2AC914FEF90B}"/>
              </a:ext>
            </a:extLst>
          </p:cNvPr>
          <p:cNvSpPr>
            <a:spLocks noGrp="1"/>
          </p:cNvSpPr>
          <p:nvPr>
            <p:ph type="sldNum" sz="quarter" idx="12"/>
          </p:nvPr>
        </p:nvSpPr>
        <p:spPr/>
        <p:txBody>
          <a:bodyPr/>
          <a:lstStyle/>
          <a:p>
            <a:fld id="{26DB69B4-D801-B540-A493-B8944B9C8EA9}" type="slidenum">
              <a:rPr lang="de-DE" smtClean="0"/>
              <a:t>‹Nr.›</a:t>
            </a:fld>
            <a:endParaRPr lang="de-DE"/>
          </a:p>
        </p:txBody>
      </p:sp>
    </p:spTree>
    <p:extLst>
      <p:ext uri="{BB962C8B-B14F-4D97-AF65-F5344CB8AC3E}">
        <p14:creationId xmlns:p14="http://schemas.microsoft.com/office/powerpoint/2010/main" val="27802253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D51CAC5-A7B8-5F4C-BF6C-93E48FD2A0E1}"/>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p>
        </p:txBody>
      </p:sp>
      <p:sp>
        <p:nvSpPr>
          <p:cNvPr id="3" name="Textplatzhalter 2">
            <a:extLst>
              <a:ext uri="{FF2B5EF4-FFF2-40B4-BE49-F238E27FC236}">
                <a16:creationId xmlns:a16="http://schemas.microsoft.com/office/drawing/2014/main" id="{E855F5DE-22A2-494F-B7CC-6EAEAF3C937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de-DE"/>
              <a:t>Mastertextformat bearbeiten
Zweite Ebene
Dritte Ebene
Vierte Ebene
Fünfte Ebene</a:t>
            </a:r>
          </a:p>
        </p:txBody>
      </p:sp>
      <p:sp>
        <p:nvSpPr>
          <p:cNvPr id="4" name="Datumsplatzhalter 3">
            <a:extLst>
              <a:ext uri="{FF2B5EF4-FFF2-40B4-BE49-F238E27FC236}">
                <a16:creationId xmlns:a16="http://schemas.microsoft.com/office/drawing/2014/main" id="{F71A03E8-80FB-1542-8269-22374A9C78C9}"/>
              </a:ext>
            </a:extLst>
          </p:cNvPr>
          <p:cNvSpPr>
            <a:spLocks noGrp="1"/>
          </p:cNvSpPr>
          <p:nvPr>
            <p:ph type="dt" sz="half" idx="10"/>
          </p:nvPr>
        </p:nvSpPr>
        <p:spPr/>
        <p:txBody>
          <a:bodyPr/>
          <a:lstStyle/>
          <a:p>
            <a:fld id="{E109855F-149A-6342-A390-5856176EA396}" type="datetimeFigureOut">
              <a:rPr lang="de-DE" smtClean="0"/>
              <a:t>04.11.25</a:t>
            </a:fld>
            <a:endParaRPr lang="de-DE"/>
          </a:p>
        </p:txBody>
      </p:sp>
      <p:sp>
        <p:nvSpPr>
          <p:cNvPr id="5" name="Fußzeilenplatzhalter 4">
            <a:extLst>
              <a:ext uri="{FF2B5EF4-FFF2-40B4-BE49-F238E27FC236}">
                <a16:creationId xmlns:a16="http://schemas.microsoft.com/office/drawing/2014/main" id="{802AF8E3-F6D4-A54F-AE3A-F1F73609BD8C}"/>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5F8C0CA6-EF5B-274F-ABE1-E497C089D6A3}"/>
              </a:ext>
            </a:extLst>
          </p:cNvPr>
          <p:cNvSpPr>
            <a:spLocks noGrp="1"/>
          </p:cNvSpPr>
          <p:nvPr>
            <p:ph type="sldNum" sz="quarter" idx="12"/>
          </p:nvPr>
        </p:nvSpPr>
        <p:spPr/>
        <p:txBody>
          <a:bodyPr/>
          <a:lstStyle/>
          <a:p>
            <a:fld id="{26DB69B4-D801-B540-A493-B8944B9C8EA9}" type="slidenum">
              <a:rPr lang="de-DE" smtClean="0"/>
              <a:t>‹Nr.›</a:t>
            </a:fld>
            <a:endParaRPr lang="de-DE"/>
          </a:p>
        </p:txBody>
      </p:sp>
    </p:spTree>
    <p:extLst>
      <p:ext uri="{BB962C8B-B14F-4D97-AF65-F5344CB8AC3E}">
        <p14:creationId xmlns:p14="http://schemas.microsoft.com/office/powerpoint/2010/main" val="3839670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838080" y="454680"/>
            <a:ext cx="10514880" cy="1145160"/>
          </a:xfrm>
          <a:prstGeom prst="rect">
            <a:avLst/>
          </a:prstGeom>
        </p:spPr>
        <p:txBody>
          <a:bodyPr lIns="0" tIns="0" rIns="0" bIns="0" anchor="ctr">
            <a:spAutoFit/>
          </a:bodyPr>
          <a:lstStyle/>
          <a:p>
            <a:pPr algn="ctr"/>
            <a:endParaRPr lang="en-US" sz="4400" b="0" strike="noStrike" spc="-1">
              <a:latin typeface="Arial"/>
            </a:endParaRPr>
          </a:p>
        </p:txBody>
      </p:sp>
      <p:sp>
        <p:nvSpPr>
          <p:cNvPr id="3" name="PlaceHolder 2"/>
          <p:cNvSpPr>
            <a:spLocks noGrp="1"/>
          </p:cNvSpPr>
          <p:nvPr>
            <p:ph type="subTitle"/>
          </p:nvPr>
        </p:nvSpPr>
        <p:spPr>
          <a:xfrm>
            <a:off x="838080" y="1825560"/>
            <a:ext cx="3385440" cy="2074680"/>
          </a:xfrm>
          <a:prstGeom prst="rect">
            <a:avLst/>
          </a:prstGeom>
        </p:spPr>
        <p:txBody>
          <a:bodyPr lIns="0" tIns="0" rIns="0" bIns="0" anchor="ctr">
            <a:spAutoFit/>
          </a:bodyPr>
          <a:lstStyle/>
          <a:p>
            <a:pPr algn="ctr"/>
            <a:endParaRPr lang="en-US" sz="3200" b="0" strike="noStrike" spc="-1">
              <a:latin typeface="Arial"/>
            </a:endParaRPr>
          </a:p>
        </p:txBody>
      </p:sp>
    </p:spTree>
    <p:extLst>
      <p:ext uri="{BB962C8B-B14F-4D97-AF65-F5344CB8AC3E}">
        <p14:creationId xmlns:p14="http://schemas.microsoft.com/office/powerpoint/2010/main" val="14668206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DF3F8F5-5541-1E4F-AB32-4F231BBCDB74}"/>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D6007AC3-4696-904E-A303-4F8D3A2C99AC}"/>
              </a:ext>
            </a:extLst>
          </p:cNvPr>
          <p:cNvSpPr>
            <a:spLocks noGrp="1"/>
          </p:cNvSpPr>
          <p:nvPr>
            <p:ph sz="half" idx="1"/>
          </p:nvPr>
        </p:nvSpPr>
        <p:spPr>
          <a:xfrm>
            <a:off x="838200" y="1825625"/>
            <a:ext cx="5181600" cy="4351338"/>
          </a:xfrm>
        </p:spPr>
        <p:txBody>
          <a:bodyPr/>
          <a:lstStyle/>
          <a:p>
            <a:r>
              <a:rPr lang="de-DE"/>
              <a:t>Mastertextformat bearbeiten
Zweite Ebene
Dritte Ebene
Vierte Ebene
Fünfte Ebene</a:t>
            </a:r>
          </a:p>
        </p:txBody>
      </p:sp>
      <p:sp>
        <p:nvSpPr>
          <p:cNvPr id="4" name="Inhaltsplatzhalter 3">
            <a:extLst>
              <a:ext uri="{FF2B5EF4-FFF2-40B4-BE49-F238E27FC236}">
                <a16:creationId xmlns:a16="http://schemas.microsoft.com/office/drawing/2014/main" id="{1792360A-CEF3-CC49-BD3A-290F1E59E4F8}"/>
              </a:ext>
            </a:extLst>
          </p:cNvPr>
          <p:cNvSpPr>
            <a:spLocks noGrp="1"/>
          </p:cNvSpPr>
          <p:nvPr>
            <p:ph sz="half" idx="2"/>
          </p:nvPr>
        </p:nvSpPr>
        <p:spPr>
          <a:xfrm>
            <a:off x="6172200" y="1825625"/>
            <a:ext cx="5181600" cy="4351338"/>
          </a:xfrm>
        </p:spPr>
        <p:txBody>
          <a:bodyPr/>
          <a:lstStyle/>
          <a:p>
            <a:r>
              <a:rPr lang="de-DE"/>
              <a:t>Mastertextformat bearbeiten
Zweite Ebene
Dritte Ebene
Vierte Ebene
Fünfte Ebene</a:t>
            </a:r>
          </a:p>
        </p:txBody>
      </p:sp>
      <p:sp>
        <p:nvSpPr>
          <p:cNvPr id="5" name="Datumsplatzhalter 4">
            <a:extLst>
              <a:ext uri="{FF2B5EF4-FFF2-40B4-BE49-F238E27FC236}">
                <a16:creationId xmlns:a16="http://schemas.microsoft.com/office/drawing/2014/main" id="{DA0B993C-F4B9-CE42-9B8F-3786AE1DD925}"/>
              </a:ext>
            </a:extLst>
          </p:cNvPr>
          <p:cNvSpPr>
            <a:spLocks noGrp="1"/>
          </p:cNvSpPr>
          <p:nvPr>
            <p:ph type="dt" sz="half" idx="10"/>
          </p:nvPr>
        </p:nvSpPr>
        <p:spPr/>
        <p:txBody>
          <a:bodyPr/>
          <a:lstStyle/>
          <a:p>
            <a:fld id="{E109855F-149A-6342-A390-5856176EA396}" type="datetimeFigureOut">
              <a:rPr lang="de-DE" smtClean="0"/>
              <a:t>04.11.25</a:t>
            </a:fld>
            <a:endParaRPr lang="de-DE"/>
          </a:p>
        </p:txBody>
      </p:sp>
      <p:sp>
        <p:nvSpPr>
          <p:cNvPr id="6" name="Fußzeilenplatzhalter 5">
            <a:extLst>
              <a:ext uri="{FF2B5EF4-FFF2-40B4-BE49-F238E27FC236}">
                <a16:creationId xmlns:a16="http://schemas.microsoft.com/office/drawing/2014/main" id="{A9D612B1-E531-A949-A127-A9B359843717}"/>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5FDC1431-C96D-2741-AB01-3FD48EE282C6}"/>
              </a:ext>
            </a:extLst>
          </p:cNvPr>
          <p:cNvSpPr>
            <a:spLocks noGrp="1"/>
          </p:cNvSpPr>
          <p:nvPr>
            <p:ph type="sldNum" sz="quarter" idx="12"/>
          </p:nvPr>
        </p:nvSpPr>
        <p:spPr/>
        <p:txBody>
          <a:bodyPr/>
          <a:lstStyle/>
          <a:p>
            <a:fld id="{26DB69B4-D801-B540-A493-B8944B9C8EA9}" type="slidenum">
              <a:rPr lang="de-DE" smtClean="0"/>
              <a:t>‹Nr.›</a:t>
            </a:fld>
            <a:endParaRPr lang="de-DE"/>
          </a:p>
        </p:txBody>
      </p:sp>
    </p:spTree>
    <p:extLst>
      <p:ext uri="{BB962C8B-B14F-4D97-AF65-F5344CB8AC3E}">
        <p14:creationId xmlns:p14="http://schemas.microsoft.com/office/powerpoint/2010/main" val="326683048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B255826-717D-C84E-8A32-D9188893806E}"/>
              </a:ext>
            </a:extLst>
          </p:cNvPr>
          <p:cNvSpPr>
            <a:spLocks noGrp="1"/>
          </p:cNvSpPr>
          <p:nvPr>
            <p:ph type="title"/>
          </p:nvPr>
        </p:nvSpPr>
        <p:spPr>
          <a:xfrm>
            <a:off x="839788" y="365125"/>
            <a:ext cx="10515600" cy="1325563"/>
          </a:xfrm>
        </p:spPr>
        <p:txBody>
          <a:bodyPr/>
          <a:lstStyle/>
          <a:p>
            <a:r>
              <a:rPr lang="de-DE"/>
              <a:t>Mastertitelformat bearbeiten</a:t>
            </a:r>
          </a:p>
        </p:txBody>
      </p:sp>
      <p:sp>
        <p:nvSpPr>
          <p:cNvPr id="3" name="Textplatzhalter 2">
            <a:extLst>
              <a:ext uri="{FF2B5EF4-FFF2-40B4-BE49-F238E27FC236}">
                <a16:creationId xmlns:a16="http://schemas.microsoft.com/office/drawing/2014/main" id="{ECE74AED-0338-1D43-8880-967A073ABB8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de-DE"/>
              <a:t>Mastertextformat bearbeiten
Zweite Ebene
Dritte Ebene
Vierte Ebene
Fünfte Ebene</a:t>
            </a:r>
          </a:p>
        </p:txBody>
      </p:sp>
      <p:sp>
        <p:nvSpPr>
          <p:cNvPr id="4" name="Inhaltsplatzhalter 3">
            <a:extLst>
              <a:ext uri="{FF2B5EF4-FFF2-40B4-BE49-F238E27FC236}">
                <a16:creationId xmlns:a16="http://schemas.microsoft.com/office/drawing/2014/main" id="{2F0E75B5-285D-4C4A-A7AC-730DD1935A96}"/>
              </a:ext>
            </a:extLst>
          </p:cNvPr>
          <p:cNvSpPr>
            <a:spLocks noGrp="1"/>
          </p:cNvSpPr>
          <p:nvPr>
            <p:ph sz="half" idx="2"/>
          </p:nvPr>
        </p:nvSpPr>
        <p:spPr>
          <a:xfrm>
            <a:off x="839788" y="2505075"/>
            <a:ext cx="5157787" cy="3684588"/>
          </a:xfrm>
        </p:spPr>
        <p:txBody>
          <a:bodyPr/>
          <a:lstStyle/>
          <a:p>
            <a:r>
              <a:rPr lang="de-DE"/>
              <a:t>Mastertextformat bearbeiten
Zweite Ebene
Dritte Ebene
Vierte Ebene
Fünfte Ebene</a:t>
            </a:r>
          </a:p>
        </p:txBody>
      </p:sp>
      <p:sp>
        <p:nvSpPr>
          <p:cNvPr id="5" name="Textplatzhalter 4">
            <a:extLst>
              <a:ext uri="{FF2B5EF4-FFF2-40B4-BE49-F238E27FC236}">
                <a16:creationId xmlns:a16="http://schemas.microsoft.com/office/drawing/2014/main" id="{ADB0B637-818E-7E41-824B-7001554C5C3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de-DE"/>
              <a:t>Mastertextformat bearbeiten
Zweite Ebene
Dritte Ebene
Vierte Ebene
Fünfte Ebene</a:t>
            </a:r>
          </a:p>
        </p:txBody>
      </p:sp>
      <p:sp>
        <p:nvSpPr>
          <p:cNvPr id="6" name="Inhaltsplatzhalter 5">
            <a:extLst>
              <a:ext uri="{FF2B5EF4-FFF2-40B4-BE49-F238E27FC236}">
                <a16:creationId xmlns:a16="http://schemas.microsoft.com/office/drawing/2014/main" id="{716A5997-A474-C246-9CE3-EE1F2E310852}"/>
              </a:ext>
            </a:extLst>
          </p:cNvPr>
          <p:cNvSpPr>
            <a:spLocks noGrp="1"/>
          </p:cNvSpPr>
          <p:nvPr>
            <p:ph sz="quarter" idx="4"/>
          </p:nvPr>
        </p:nvSpPr>
        <p:spPr>
          <a:xfrm>
            <a:off x="6172200" y="2505075"/>
            <a:ext cx="5183188" cy="3684588"/>
          </a:xfrm>
        </p:spPr>
        <p:txBody>
          <a:bodyPr/>
          <a:lstStyle/>
          <a:p>
            <a:r>
              <a:rPr lang="de-DE"/>
              <a:t>Mastertextformat bearbeiten
Zweite Ebene
Dritte Ebene
Vierte Ebene
Fünfte Ebene</a:t>
            </a:r>
          </a:p>
        </p:txBody>
      </p:sp>
      <p:sp>
        <p:nvSpPr>
          <p:cNvPr id="7" name="Datumsplatzhalter 6">
            <a:extLst>
              <a:ext uri="{FF2B5EF4-FFF2-40B4-BE49-F238E27FC236}">
                <a16:creationId xmlns:a16="http://schemas.microsoft.com/office/drawing/2014/main" id="{237BCC5D-E080-7D48-957E-8150CD0E47D0}"/>
              </a:ext>
            </a:extLst>
          </p:cNvPr>
          <p:cNvSpPr>
            <a:spLocks noGrp="1"/>
          </p:cNvSpPr>
          <p:nvPr>
            <p:ph type="dt" sz="half" idx="10"/>
          </p:nvPr>
        </p:nvSpPr>
        <p:spPr/>
        <p:txBody>
          <a:bodyPr/>
          <a:lstStyle/>
          <a:p>
            <a:fld id="{E109855F-149A-6342-A390-5856176EA396}" type="datetimeFigureOut">
              <a:rPr lang="de-DE" smtClean="0"/>
              <a:t>04.11.25</a:t>
            </a:fld>
            <a:endParaRPr lang="de-DE"/>
          </a:p>
        </p:txBody>
      </p:sp>
      <p:sp>
        <p:nvSpPr>
          <p:cNvPr id="8" name="Fußzeilenplatzhalter 7">
            <a:extLst>
              <a:ext uri="{FF2B5EF4-FFF2-40B4-BE49-F238E27FC236}">
                <a16:creationId xmlns:a16="http://schemas.microsoft.com/office/drawing/2014/main" id="{CE121F47-B415-0944-A552-E3DF0A2FD6B4}"/>
              </a:ext>
            </a:extLst>
          </p:cNvPr>
          <p:cNvSpPr>
            <a:spLocks noGrp="1"/>
          </p:cNvSpPr>
          <p:nvPr>
            <p:ph type="ftr" sz="quarter" idx="11"/>
          </p:nvPr>
        </p:nvSpPr>
        <p:spPr/>
        <p:txBody>
          <a:bodyPr/>
          <a:lstStyle/>
          <a:p>
            <a:endParaRPr lang="de-DE"/>
          </a:p>
        </p:txBody>
      </p:sp>
      <p:sp>
        <p:nvSpPr>
          <p:cNvPr id="9" name="Foliennummernplatzhalter 8">
            <a:extLst>
              <a:ext uri="{FF2B5EF4-FFF2-40B4-BE49-F238E27FC236}">
                <a16:creationId xmlns:a16="http://schemas.microsoft.com/office/drawing/2014/main" id="{6FC7C9EE-8E2B-1642-850E-247528A79665}"/>
              </a:ext>
            </a:extLst>
          </p:cNvPr>
          <p:cNvSpPr>
            <a:spLocks noGrp="1"/>
          </p:cNvSpPr>
          <p:nvPr>
            <p:ph type="sldNum" sz="quarter" idx="12"/>
          </p:nvPr>
        </p:nvSpPr>
        <p:spPr/>
        <p:txBody>
          <a:bodyPr/>
          <a:lstStyle/>
          <a:p>
            <a:fld id="{26DB69B4-D801-B540-A493-B8944B9C8EA9}" type="slidenum">
              <a:rPr lang="de-DE" smtClean="0"/>
              <a:t>‹Nr.›</a:t>
            </a:fld>
            <a:endParaRPr lang="de-DE"/>
          </a:p>
        </p:txBody>
      </p:sp>
    </p:spTree>
    <p:extLst>
      <p:ext uri="{BB962C8B-B14F-4D97-AF65-F5344CB8AC3E}">
        <p14:creationId xmlns:p14="http://schemas.microsoft.com/office/powerpoint/2010/main" val="18748520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A84D461-81BA-9046-B2B6-9C6D3572C874}"/>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ABD27135-B970-0249-9EBD-8DB12768B5FC}"/>
              </a:ext>
            </a:extLst>
          </p:cNvPr>
          <p:cNvSpPr>
            <a:spLocks noGrp="1"/>
          </p:cNvSpPr>
          <p:nvPr>
            <p:ph type="dt" sz="half" idx="10"/>
          </p:nvPr>
        </p:nvSpPr>
        <p:spPr/>
        <p:txBody>
          <a:bodyPr/>
          <a:lstStyle/>
          <a:p>
            <a:fld id="{E109855F-149A-6342-A390-5856176EA396}" type="datetimeFigureOut">
              <a:rPr lang="de-DE" smtClean="0"/>
              <a:t>04.11.25</a:t>
            </a:fld>
            <a:endParaRPr lang="de-DE"/>
          </a:p>
        </p:txBody>
      </p:sp>
      <p:sp>
        <p:nvSpPr>
          <p:cNvPr id="4" name="Fußzeilenplatzhalter 3">
            <a:extLst>
              <a:ext uri="{FF2B5EF4-FFF2-40B4-BE49-F238E27FC236}">
                <a16:creationId xmlns:a16="http://schemas.microsoft.com/office/drawing/2014/main" id="{7A03A894-FFD1-C549-B34F-0191FD0274A3}"/>
              </a:ext>
            </a:extLst>
          </p:cNvPr>
          <p:cNvSpPr>
            <a:spLocks noGrp="1"/>
          </p:cNvSpPr>
          <p:nvPr>
            <p:ph type="ftr" sz="quarter" idx="11"/>
          </p:nvPr>
        </p:nvSpPr>
        <p:spPr/>
        <p:txBody>
          <a:bodyPr/>
          <a:lstStyle/>
          <a:p>
            <a:endParaRPr lang="de-DE"/>
          </a:p>
        </p:txBody>
      </p:sp>
      <p:sp>
        <p:nvSpPr>
          <p:cNvPr id="5" name="Foliennummernplatzhalter 4">
            <a:extLst>
              <a:ext uri="{FF2B5EF4-FFF2-40B4-BE49-F238E27FC236}">
                <a16:creationId xmlns:a16="http://schemas.microsoft.com/office/drawing/2014/main" id="{03114B04-696E-8A49-BDA3-EDEADE921811}"/>
              </a:ext>
            </a:extLst>
          </p:cNvPr>
          <p:cNvSpPr>
            <a:spLocks noGrp="1"/>
          </p:cNvSpPr>
          <p:nvPr>
            <p:ph type="sldNum" sz="quarter" idx="12"/>
          </p:nvPr>
        </p:nvSpPr>
        <p:spPr/>
        <p:txBody>
          <a:bodyPr/>
          <a:lstStyle/>
          <a:p>
            <a:fld id="{26DB69B4-D801-B540-A493-B8944B9C8EA9}" type="slidenum">
              <a:rPr lang="de-DE" smtClean="0"/>
              <a:t>‹Nr.›</a:t>
            </a:fld>
            <a:endParaRPr lang="de-DE"/>
          </a:p>
        </p:txBody>
      </p:sp>
    </p:spTree>
    <p:extLst>
      <p:ext uri="{BB962C8B-B14F-4D97-AF65-F5344CB8AC3E}">
        <p14:creationId xmlns:p14="http://schemas.microsoft.com/office/powerpoint/2010/main" val="28365790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5C8383D5-1FC3-3143-88A0-C26817D726A3}"/>
              </a:ext>
            </a:extLst>
          </p:cNvPr>
          <p:cNvSpPr>
            <a:spLocks noGrp="1"/>
          </p:cNvSpPr>
          <p:nvPr>
            <p:ph type="dt" sz="half" idx="10"/>
          </p:nvPr>
        </p:nvSpPr>
        <p:spPr/>
        <p:txBody>
          <a:bodyPr/>
          <a:lstStyle/>
          <a:p>
            <a:fld id="{E109855F-149A-6342-A390-5856176EA396}" type="datetimeFigureOut">
              <a:rPr lang="de-DE" smtClean="0"/>
              <a:t>04.11.25</a:t>
            </a:fld>
            <a:endParaRPr lang="de-DE"/>
          </a:p>
        </p:txBody>
      </p:sp>
      <p:sp>
        <p:nvSpPr>
          <p:cNvPr id="3" name="Fußzeilenplatzhalter 2">
            <a:extLst>
              <a:ext uri="{FF2B5EF4-FFF2-40B4-BE49-F238E27FC236}">
                <a16:creationId xmlns:a16="http://schemas.microsoft.com/office/drawing/2014/main" id="{9D7CF0E3-0BE4-6C4B-B7A6-6703562134A9}"/>
              </a:ext>
            </a:extLst>
          </p:cNvPr>
          <p:cNvSpPr>
            <a:spLocks noGrp="1"/>
          </p:cNvSpPr>
          <p:nvPr>
            <p:ph type="ftr" sz="quarter" idx="11"/>
          </p:nvPr>
        </p:nvSpPr>
        <p:spPr/>
        <p:txBody>
          <a:bodyPr/>
          <a:lstStyle/>
          <a:p>
            <a:endParaRPr lang="de-DE"/>
          </a:p>
        </p:txBody>
      </p:sp>
      <p:sp>
        <p:nvSpPr>
          <p:cNvPr id="4" name="Foliennummernplatzhalter 3">
            <a:extLst>
              <a:ext uri="{FF2B5EF4-FFF2-40B4-BE49-F238E27FC236}">
                <a16:creationId xmlns:a16="http://schemas.microsoft.com/office/drawing/2014/main" id="{7788849F-7D9B-3A44-B006-6CAA06172382}"/>
              </a:ext>
            </a:extLst>
          </p:cNvPr>
          <p:cNvSpPr>
            <a:spLocks noGrp="1"/>
          </p:cNvSpPr>
          <p:nvPr>
            <p:ph type="sldNum" sz="quarter" idx="12"/>
          </p:nvPr>
        </p:nvSpPr>
        <p:spPr/>
        <p:txBody>
          <a:bodyPr/>
          <a:lstStyle/>
          <a:p>
            <a:fld id="{26DB69B4-D801-B540-A493-B8944B9C8EA9}" type="slidenum">
              <a:rPr lang="de-DE" smtClean="0"/>
              <a:t>‹Nr.›</a:t>
            </a:fld>
            <a:endParaRPr lang="de-DE"/>
          </a:p>
        </p:txBody>
      </p:sp>
    </p:spTree>
    <p:extLst>
      <p:ext uri="{BB962C8B-B14F-4D97-AF65-F5344CB8AC3E}">
        <p14:creationId xmlns:p14="http://schemas.microsoft.com/office/powerpoint/2010/main" val="339193102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FBEC38-D5F9-C343-805C-B2CE1E1A59C6}"/>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Inhaltsplatzhalter 2">
            <a:extLst>
              <a:ext uri="{FF2B5EF4-FFF2-40B4-BE49-F238E27FC236}">
                <a16:creationId xmlns:a16="http://schemas.microsoft.com/office/drawing/2014/main" id="{82C66392-B69C-944D-B80F-3D446752EDD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r>
              <a:rPr lang="de-DE"/>
              <a:t>Mastertextformat bearbeiten
Zweite Ebene
Dritte Ebene
Vierte Ebene
Fünfte Ebene</a:t>
            </a:r>
          </a:p>
        </p:txBody>
      </p:sp>
      <p:sp>
        <p:nvSpPr>
          <p:cNvPr id="4" name="Textplatzhalter 3">
            <a:extLst>
              <a:ext uri="{FF2B5EF4-FFF2-40B4-BE49-F238E27FC236}">
                <a16:creationId xmlns:a16="http://schemas.microsoft.com/office/drawing/2014/main" id="{4DD24C4E-498F-4444-B014-08E1D3C398C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de-DE"/>
              <a:t>Mastertextformat bearbeiten
Zweite Ebene
Dritte Ebene
Vierte Ebene
Fünfte Ebene</a:t>
            </a:r>
          </a:p>
        </p:txBody>
      </p:sp>
      <p:sp>
        <p:nvSpPr>
          <p:cNvPr id="5" name="Datumsplatzhalter 4">
            <a:extLst>
              <a:ext uri="{FF2B5EF4-FFF2-40B4-BE49-F238E27FC236}">
                <a16:creationId xmlns:a16="http://schemas.microsoft.com/office/drawing/2014/main" id="{0037DF6C-70FE-9342-A782-6D7D58B1215F}"/>
              </a:ext>
            </a:extLst>
          </p:cNvPr>
          <p:cNvSpPr>
            <a:spLocks noGrp="1"/>
          </p:cNvSpPr>
          <p:nvPr>
            <p:ph type="dt" sz="half" idx="10"/>
          </p:nvPr>
        </p:nvSpPr>
        <p:spPr/>
        <p:txBody>
          <a:bodyPr/>
          <a:lstStyle/>
          <a:p>
            <a:fld id="{E109855F-149A-6342-A390-5856176EA396}" type="datetimeFigureOut">
              <a:rPr lang="de-DE" smtClean="0"/>
              <a:t>04.11.25</a:t>
            </a:fld>
            <a:endParaRPr lang="de-DE"/>
          </a:p>
        </p:txBody>
      </p:sp>
      <p:sp>
        <p:nvSpPr>
          <p:cNvPr id="6" name="Fußzeilenplatzhalter 5">
            <a:extLst>
              <a:ext uri="{FF2B5EF4-FFF2-40B4-BE49-F238E27FC236}">
                <a16:creationId xmlns:a16="http://schemas.microsoft.com/office/drawing/2014/main" id="{1A235FB5-93F9-0B4C-AE92-A0EC4A351CE4}"/>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505801E8-A0DC-CF42-B458-09D0860EF33B}"/>
              </a:ext>
            </a:extLst>
          </p:cNvPr>
          <p:cNvSpPr>
            <a:spLocks noGrp="1"/>
          </p:cNvSpPr>
          <p:nvPr>
            <p:ph type="sldNum" sz="quarter" idx="12"/>
          </p:nvPr>
        </p:nvSpPr>
        <p:spPr/>
        <p:txBody>
          <a:bodyPr/>
          <a:lstStyle/>
          <a:p>
            <a:fld id="{26DB69B4-D801-B540-A493-B8944B9C8EA9}" type="slidenum">
              <a:rPr lang="de-DE" smtClean="0"/>
              <a:t>‹Nr.›</a:t>
            </a:fld>
            <a:endParaRPr lang="de-DE"/>
          </a:p>
        </p:txBody>
      </p:sp>
    </p:spTree>
    <p:extLst>
      <p:ext uri="{BB962C8B-B14F-4D97-AF65-F5344CB8AC3E}">
        <p14:creationId xmlns:p14="http://schemas.microsoft.com/office/powerpoint/2010/main" val="298612440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F82142D-0775-7546-866D-6966EFB3B822}"/>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Bildplatzhalter 2">
            <a:extLst>
              <a:ext uri="{FF2B5EF4-FFF2-40B4-BE49-F238E27FC236}">
                <a16:creationId xmlns:a16="http://schemas.microsoft.com/office/drawing/2014/main" id="{D54F309F-2AE6-3941-9474-B2535C8B24B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a:extLst>
              <a:ext uri="{FF2B5EF4-FFF2-40B4-BE49-F238E27FC236}">
                <a16:creationId xmlns:a16="http://schemas.microsoft.com/office/drawing/2014/main" id="{D579340A-341D-3D4D-B11F-7AC29B004E3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de-DE"/>
              <a:t>Mastertextformat bearbeiten
Zweite Ebene
Dritte Ebene
Vierte Ebene
Fünfte Ebene</a:t>
            </a:r>
          </a:p>
        </p:txBody>
      </p:sp>
      <p:sp>
        <p:nvSpPr>
          <p:cNvPr id="5" name="Datumsplatzhalter 4">
            <a:extLst>
              <a:ext uri="{FF2B5EF4-FFF2-40B4-BE49-F238E27FC236}">
                <a16:creationId xmlns:a16="http://schemas.microsoft.com/office/drawing/2014/main" id="{42FA61AC-EF69-C244-B349-29E575DF9E1A}"/>
              </a:ext>
            </a:extLst>
          </p:cNvPr>
          <p:cNvSpPr>
            <a:spLocks noGrp="1"/>
          </p:cNvSpPr>
          <p:nvPr>
            <p:ph type="dt" sz="half" idx="10"/>
          </p:nvPr>
        </p:nvSpPr>
        <p:spPr/>
        <p:txBody>
          <a:bodyPr/>
          <a:lstStyle/>
          <a:p>
            <a:fld id="{E109855F-149A-6342-A390-5856176EA396}" type="datetimeFigureOut">
              <a:rPr lang="de-DE" smtClean="0"/>
              <a:t>04.11.25</a:t>
            </a:fld>
            <a:endParaRPr lang="de-DE"/>
          </a:p>
        </p:txBody>
      </p:sp>
      <p:sp>
        <p:nvSpPr>
          <p:cNvPr id="6" name="Fußzeilenplatzhalter 5">
            <a:extLst>
              <a:ext uri="{FF2B5EF4-FFF2-40B4-BE49-F238E27FC236}">
                <a16:creationId xmlns:a16="http://schemas.microsoft.com/office/drawing/2014/main" id="{1315EFAF-1598-2D44-8D9B-9CDB94A7D3F5}"/>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6074FA2B-928E-3F47-BA26-386F27E7AA30}"/>
              </a:ext>
            </a:extLst>
          </p:cNvPr>
          <p:cNvSpPr>
            <a:spLocks noGrp="1"/>
          </p:cNvSpPr>
          <p:nvPr>
            <p:ph type="sldNum" sz="quarter" idx="12"/>
          </p:nvPr>
        </p:nvSpPr>
        <p:spPr/>
        <p:txBody>
          <a:bodyPr/>
          <a:lstStyle/>
          <a:p>
            <a:fld id="{26DB69B4-D801-B540-A493-B8944B9C8EA9}" type="slidenum">
              <a:rPr lang="de-DE" smtClean="0"/>
              <a:t>‹Nr.›</a:t>
            </a:fld>
            <a:endParaRPr lang="de-DE"/>
          </a:p>
        </p:txBody>
      </p:sp>
    </p:spTree>
    <p:extLst>
      <p:ext uri="{BB962C8B-B14F-4D97-AF65-F5344CB8AC3E}">
        <p14:creationId xmlns:p14="http://schemas.microsoft.com/office/powerpoint/2010/main" val="55394957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127D2D9-A4BC-E248-9F56-34A2D2912760}"/>
              </a:ext>
            </a:extLst>
          </p:cNvPr>
          <p:cNvSpPr>
            <a:spLocks noGrp="1"/>
          </p:cNvSpPr>
          <p:nvPr>
            <p:ph type="title"/>
          </p:nvPr>
        </p:nvSpPr>
        <p:spPr/>
        <p:txBody>
          <a:bodyPr/>
          <a:lstStyle/>
          <a:p>
            <a:r>
              <a:rPr lang="de-DE"/>
              <a:t>Mastertitelformat bearbeiten</a:t>
            </a:r>
          </a:p>
        </p:txBody>
      </p:sp>
      <p:sp>
        <p:nvSpPr>
          <p:cNvPr id="3" name="Vertikaler Textplatzhalter 2">
            <a:extLst>
              <a:ext uri="{FF2B5EF4-FFF2-40B4-BE49-F238E27FC236}">
                <a16:creationId xmlns:a16="http://schemas.microsoft.com/office/drawing/2014/main" id="{EAF8CF45-717E-AE4E-8BEE-A88D451D1D21}"/>
              </a:ext>
            </a:extLst>
          </p:cNvPr>
          <p:cNvSpPr>
            <a:spLocks noGrp="1"/>
          </p:cNvSpPr>
          <p:nvPr>
            <p:ph type="body" orient="vert" idx="1"/>
          </p:nvPr>
        </p:nvSpPr>
        <p:spPr/>
        <p:txBody>
          <a:bodyPr vert="eaVert"/>
          <a:lstStyle/>
          <a:p>
            <a:r>
              <a:rPr lang="de-DE"/>
              <a:t>Mastertextformat bearbeiten
Zweite Ebene
Dritte Ebene
Vierte Ebene
Fünfte Ebene</a:t>
            </a:r>
          </a:p>
        </p:txBody>
      </p:sp>
      <p:sp>
        <p:nvSpPr>
          <p:cNvPr id="4" name="Datumsplatzhalter 3">
            <a:extLst>
              <a:ext uri="{FF2B5EF4-FFF2-40B4-BE49-F238E27FC236}">
                <a16:creationId xmlns:a16="http://schemas.microsoft.com/office/drawing/2014/main" id="{6D681325-F93A-C446-8567-5DB52964265C}"/>
              </a:ext>
            </a:extLst>
          </p:cNvPr>
          <p:cNvSpPr>
            <a:spLocks noGrp="1"/>
          </p:cNvSpPr>
          <p:nvPr>
            <p:ph type="dt" sz="half" idx="10"/>
          </p:nvPr>
        </p:nvSpPr>
        <p:spPr/>
        <p:txBody>
          <a:bodyPr/>
          <a:lstStyle/>
          <a:p>
            <a:fld id="{E109855F-149A-6342-A390-5856176EA396}" type="datetimeFigureOut">
              <a:rPr lang="de-DE" smtClean="0"/>
              <a:t>04.11.25</a:t>
            </a:fld>
            <a:endParaRPr lang="de-DE"/>
          </a:p>
        </p:txBody>
      </p:sp>
      <p:sp>
        <p:nvSpPr>
          <p:cNvPr id="5" name="Fußzeilenplatzhalter 4">
            <a:extLst>
              <a:ext uri="{FF2B5EF4-FFF2-40B4-BE49-F238E27FC236}">
                <a16:creationId xmlns:a16="http://schemas.microsoft.com/office/drawing/2014/main" id="{FE9E2B80-9C81-854A-8119-28B447E57A9D}"/>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50EA7818-8B38-824F-B4F9-41BC161EA310}"/>
              </a:ext>
            </a:extLst>
          </p:cNvPr>
          <p:cNvSpPr>
            <a:spLocks noGrp="1"/>
          </p:cNvSpPr>
          <p:nvPr>
            <p:ph type="sldNum" sz="quarter" idx="12"/>
          </p:nvPr>
        </p:nvSpPr>
        <p:spPr/>
        <p:txBody>
          <a:bodyPr/>
          <a:lstStyle/>
          <a:p>
            <a:fld id="{26DB69B4-D801-B540-A493-B8944B9C8EA9}" type="slidenum">
              <a:rPr lang="de-DE" smtClean="0"/>
              <a:t>‹Nr.›</a:t>
            </a:fld>
            <a:endParaRPr lang="de-DE"/>
          </a:p>
        </p:txBody>
      </p:sp>
    </p:spTree>
    <p:extLst>
      <p:ext uri="{BB962C8B-B14F-4D97-AF65-F5344CB8AC3E}">
        <p14:creationId xmlns:p14="http://schemas.microsoft.com/office/powerpoint/2010/main" val="266831466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45E70FE4-A8FB-D14C-B096-D9DA51E98426}"/>
              </a:ext>
            </a:extLst>
          </p:cNvPr>
          <p:cNvSpPr>
            <a:spLocks noGrp="1"/>
          </p:cNvSpPr>
          <p:nvPr>
            <p:ph type="title" orient="vert"/>
          </p:nvPr>
        </p:nvSpPr>
        <p:spPr>
          <a:xfrm>
            <a:off x="8724900" y="365125"/>
            <a:ext cx="2628900" cy="5811838"/>
          </a:xfrm>
        </p:spPr>
        <p:txBody>
          <a:bodyPr vert="eaVert"/>
          <a:lstStyle/>
          <a:p>
            <a:r>
              <a:rPr lang="de-DE"/>
              <a:t>Mastertitelformat bearbeiten</a:t>
            </a:r>
          </a:p>
        </p:txBody>
      </p:sp>
      <p:sp>
        <p:nvSpPr>
          <p:cNvPr id="3" name="Vertikaler Textplatzhalter 2">
            <a:extLst>
              <a:ext uri="{FF2B5EF4-FFF2-40B4-BE49-F238E27FC236}">
                <a16:creationId xmlns:a16="http://schemas.microsoft.com/office/drawing/2014/main" id="{87943D16-265C-2440-9688-BAA9516F1CE7}"/>
              </a:ext>
            </a:extLst>
          </p:cNvPr>
          <p:cNvSpPr>
            <a:spLocks noGrp="1"/>
          </p:cNvSpPr>
          <p:nvPr>
            <p:ph type="body" orient="vert" idx="1"/>
          </p:nvPr>
        </p:nvSpPr>
        <p:spPr>
          <a:xfrm>
            <a:off x="838200" y="365125"/>
            <a:ext cx="7734300" cy="5811838"/>
          </a:xfrm>
        </p:spPr>
        <p:txBody>
          <a:bodyPr vert="eaVert"/>
          <a:lstStyle/>
          <a:p>
            <a:r>
              <a:rPr lang="de-DE"/>
              <a:t>Mastertextformat bearbeiten
Zweite Ebene
Dritte Ebene
Vierte Ebene
Fünfte Ebene</a:t>
            </a:r>
          </a:p>
        </p:txBody>
      </p:sp>
      <p:sp>
        <p:nvSpPr>
          <p:cNvPr id="4" name="Datumsplatzhalter 3">
            <a:extLst>
              <a:ext uri="{FF2B5EF4-FFF2-40B4-BE49-F238E27FC236}">
                <a16:creationId xmlns:a16="http://schemas.microsoft.com/office/drawing/2014/main" id="{F2849B31-5161-AB4C-8973-C53C9D091ECC}"/>
              </a:ext>
            </a:extLst>
          </p:cNvPr>
          <p:cNvSpPr>
            <a:spLocks noGrp="1"/>
          </p:cNvSpPr>
          <p:nvPr>
            <p:ph type="dt" sz="half" idx="10"/>
          </p:nvPr>
        </p:nvSpPr>
        <p:spPr/>
        <p:txBody>
          <a:bodyPr/>
          <a:lstStyle/>
          <a:p>
            <a:fld id="{E109855F-149A-6342-A390-5856176EA396}" type="datetimeFigureOut">
              <a:rPr lang="de-DE" smtClean="0"/>
              <a:t>04.11.25</a:t>
            </a:fld>
            <a:endParaRPr lang="de-DE"/>
          </a:p>
        </p:txBody>
      </p:sp>
      <p:sp>
        <p:nvSpPr>
          <p:cNvPr id="5" name="Fußzeilenplatzhalter 4">
            <a:extLst>
              <a:ext uri="{FF2B5EF4-FFF2-40B4-BE49-F238E27FC236}">
                <a16:creationId xmlns:a16="http://schemas.microsoft.com/office/drawing/2014/main" id="{33B4AEB0-BE52-CA49-AE7C-7458A68CAECC}"/>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7A662C9C-6C2D-BB48-9308-F51ED926EE67}"/>
              </a:ext>
            </a:extLst>
          </p:cNvPr>
          <p:cNvSpPr>
            <a:spLocks noGrp="1"/>
          </p:cNvSpPr>
          <p:nvPr>
            <p:ph type="sldNum" sz="quarter" idx="12"/>
          </p:nvPr>
        </p:nvSpPr>
        <p:spPr/>
        <p:txBody>
          <a:bodyPr/>
          <a:lstStyle/>
          <a:p>
            <a:fld id="{26DB69B4-D801-B540-A493-B8944B9C8EA9}" type="slidenum">
              <a:rPr lang="de-DE" smtClean="0"/>
              <a:t>‹Nr.›</a:t>
            </a:fld>
            <a:endParaRPr lang="de-DE"/>
          </a:p>
        </p:txBody>
      </p:sp>
    </p:spTree>
    <p:extLst>
      <p:ext uri="{BB962C8B-B14F-4D97-AF65-F5344CB8AC3E}">
        <p14:creationId xmlns:p14="http://schemas.microsoft.com/office/powerpoint/2010/main" val="42945635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838080" y="454680"/>
            <a:ext cx="10514880" cy="1145160"/>
          </a:xfrm>
          <a:prstGeom prst="rect">
            <a:avLst/>
          </a:prstGeom>
        </p:spPr>
        <p:txBody>
          <a:bodyPr lIns="0" tIns="0" rIns="0" bIns="0" anchor="ctr">
            <a:spAutoFit/>
          </a:bodyPr>
          <a:lstStyle/>
          <a:p>
            <a:pPr algn="ctr"/>
            <a:endParaRPr lang="en-US" sz="4400" b="0" strike="noStrike" spc="-1">
              <a:latin typeface="Arial"/>
            </a:endParaRPr>
          </a:p>
        </p:txBody>
      </p:sp>
      <p:sp>
        <p:nvSpPr>
          <p:cNvPr id="5" name="PlaceHolder 2"/>
          <p:cNvSpPr>
            <a:spLocks noGrp="1"/>
          </p:cNvSpPr>
          <p:nvPr>
            <p:ph type="body"/>
          </p:nvPr>
        </p:nvSpPr>
        <p:spPr>
          <a:xfrm>
            <a:off x="838080" y="1825560"/>
            <a:ext cx="3385440" cy="2074680"/>
          </a:xfrm>
          <a:prstGeom prst="rect">
            <a:avLst/>
          </a:prstGeom>
        </p:spPr>
        <p:txBody>
          <a:bodyPr lIns="0" tIns="0" rIns="0" bIns="0">
            <a:normAutofit/>
          </a:bodyPr>
          <a:lstStyle/>
          <a:p>
            <a:endParaRPr lang="en-US" sz="3200" b="0" strike="noStrike" spc="-1">
              <a:latin typeface="Arial"/>
            </a:endParaRPr>
          </a:p>
        </p:txBody>
      </p:sp>
    </p:spTree>
    <p:extLst>
      <p:ext uri="{BB962C8B-B14F-4D97-AF65-F5344CB8AC3E}">
        <p14:creationId xmlns:p14="http://schemas.microsoft.com/office/powerpoint/2010/main" val="132672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838080" y="454680"/>
            <a:ext cx="10514880" cy="1145160"/>
          </a:xfrm>
          <a:prstGeom prst="rect">
            <a:avLst/>
          </a:prstGeom>
        </p:spPr>
        <p:txBody>
          <a:bodyPr lIns="0" tIns="0" rIns="0" bIns="0" anchor="ctr">
            <a:spAutoFit/>
          </a:bodyPr>
          <a:lstStyle/>
          <a:p>
            <a:pPr algn="ctr"/>
            <a:endParaRPr lang="en-US" sz="4400" b="0" strike="noStrike" spc="-1">
              <a:latin typeface="Arial"/>
            </a:endParaRPr>
          </a:p>
        </p:txBody>
      </p:sp>
      <p:sp>
        <p:nvSpPr>
          <p:cNvPr id="7" name="PlaceHolder 2"/>
          <p:cNvSpPr>
            <a:spLocks noGrp="1"/>
          </p:cNvSpPr>
          <p:nvPr>
            <p:ph type="body"/>
          </p:nvPr>
        </p:nvSpPr>
        <p:spPr>
          <a:xfrm>
            <a:off x="838080" y="1825560"/>
            <a:ext cx="1652040" cy="2074680"/>
          </a:xfrm>
          <a:prstGeom prst="rect">
            <a:avLst/>
          </a:prstGeom>
        </p:spPr>
        <p:txBody>
          <a:bodyPr lIns="0" tIns="0" rIns="0" bIns="0">
            <a:normAutofit/>
          </a:bodyPr>
          <a:lstStyle/>
          <a:p>
            <a:endParaRPr lang="en-US" sz="3200" b="0" strike="noStrike" spc="-1">
              <a:latin typeface="Arial"/>
            </a:endParaRPr>
          </a:p>
        </p:txBody>
      </p:sp>
      <p:sp>
        <p:nvSpPr>
          <p:cNvPr id="8" name="PlaceHolder 3"/>
          <p:cNvSpPr>
            <a:spLocks noGrp="1"/>
          </p:cNvSpPr>
          <p:nvPr>
            <p:ph type="body"/>
          </p:nvPr>
        </p:nvSpPr>
        <p:spPr>
          <a:xfrm>
            <a:off x="2573280" y="1825560"/>
            <a:ext cx="1652040" cy="2074680"/>
          </a:xfrm>
          <a:prstGeom prst="rect">
            <a:avLst/>
          </a:prstGeom>
        </p:spPr>
        <p:txBody>
          <a:bodyPr lIns="0" tIns="0" rIns="0" bIns="0">
            <a:normAutofit/>
          </a:bodyPr>
          <a:lstStyle/>
          <a:p>
            <a:endParaRPr lang="en-US" sz="3200" b="0" strike="noStrike" spc="-1">
              <a:latin typeface="Arial"/>
            </a:endParaRPr>
          </a:p>
        </p:txBody>
      </p:sp>
    </p:spTree>
    <p:extLst>
      <p:ext uri="{BB962C8B-B14F-4D97-AF65-F5344CB8AC3E}">
        <p14:creationId xmlns:p14="http://schemas.microsoft.com/office/powerpoint/2010/main" val="33094436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838080" y="454680"/>
            <a:ext cx="10514880" cy="1145160"/>
          </a:xfrm>
          <a:prstGeom prst="rect">
            <a:avLst/>
          </a:prstGeom>
        </p:spPr>
        <p:txBody>
          <a:bodyPr lIns="0" tIns="0" rIns="0" bIns="0" anchor="ctr">
            <a:spAutoFit/>
          </a:bodyPr>
          <a:lstStyle/>
          <a:p>
            <a:pPr algn="ctr"/>
            <a:endParaRPr lang="en-US" sz="4400" b="0" strike="noStrike" spc="-1">
              <a:latin typeface="Arial"/>
            </a:endParaRPr>
          </a:p>
        </p:txBody>
      </p:sp>
    </p:spTree>
    <p:extLst>
      <p:ext uri="{BB962C8B-B14F-4D97-AF65-F5344CB8AC3E}">
        <p14:creationId xmlns:p14="http://schemas.microsoft.com/office/powerpoint/2010/main" val="19842312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838080" y="454680"/>
            <a:ext cx="10514880" cy="5309640"/>
          </a:xfrm>
          <a:prstGeom prst="rect">
            <a:avLst/>
          </a:prstGeom>
        </p:spPr>
        <p:txBody>
          <a:bodyPr lIns="0" tIns="0" rIns="0" bIns="0" anchor="ctr">
            <a:spAutoFit/>
          </a:bodyPr>
          <a:lstStyle/>
          <a:p>
            <a:pPr algn="ctr"/>
            <a:endParaRPr lang="en-US" sz="3200" b="0" strike="noStrike" spc="-1">
              <a:latin typeface="Arial"/>
            </a:endParaRPr>
          </a:p>
        </p:txBody>
      </p:sp>
    </p:spTree>
    <p:extLst>
      <p:ext uri="{BB962C8B-B14F-4D97-AF65-F5344CB8AC3E}">
        <p14:creationId xmlns:p14="http://schemas.microsoft.com/office/powerpoint/2010/main" val="22655432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838080" y="454680"/>
            <a:ext cx="10514880" cy="1145160"/>
          </a:xfrm>
          <a:prstGeom prst="rect">
            <a:avLst/>
          </a:prstGeom>
        </p:spPr>
        <p:txBody>
          <a:bodyPr lIns="0" tIns="0" rIns="0" bIns="0" anchor="ctr">
            <a:spAutoFit/>
          </a:bodyPr>
          <a:lstStyle/>
          <a:p>
            <a:pPr algn="ctr"/>
            <a:endParaRPr lang="en-US" sz="4400" b="0" strike="noStrike" spc="-1">
              <a:latin typeface="Arial"/>
            </a:endParaRPr>
          </a:p>
        </p:txBody>
      </p:sp>
      <p:sp>
        <p:nvSpPr>
          <p:cNvPr id="12" name="PlaceHolder 2"/>
          <p:cNvSpPr>
            <a:spLocks noGrp="1"/>
          </p:cNvSpPr>
          <p:nvPr>
            <p:ph type="body"/>
          </p:nvPr>
        </p:nvSpPr>
        <p:spPr>
          <a:xfrm>
            <a:off x="838080" y="1825560"/>
            <a:ext cx="1652040" cy="989280"/>
          </a:xfrm>
          <a:prstGeom prst="rect">
            <a:avLst/>
          </a:prstGeom>
        </p:spPr>
        <p:txBody>
          <a:bodyPr lIns="0" tIns="0" rIns="0" bIns="0">
            <a:normAutofit fontScale="61000"/>
          </a:bodyPr>
          <a:lstStyle/>
          <a:p>
            <a:endParaRPr lang="en-US" sz="3200" b="0" strike="noStrike" spc="-1">
              <a:latin typeface="Arial"/>
            </a:endParaRPr>
          </a:p>
        </p:txBody>
      </p:sp>
      <p:sp>
        <p:nvSpPr>
          <p:cNvPr id="13" name="PlaceHolder 3"/>
          <p:cNvSpPr>
            <a:spLocks noGrp="1"/>
          </p:cNvSpPr>
          <p:nvPr>
            <p:ph type="body"/>
          </p:nvPr>
        </p:nvSpPr>
        <p:spPr>
          <a:xfrm>
            <a:off x="2573280" y="1825560"/>
            <a:ext cx="1652040" cy="2074680"/>
          </a:xfrm>
          <a:prstGeom prst="rect">
            <a:avLst/>
          </a:prstGeom>
        </p:spPr>
        <p:txBody>
          <a:bodyPr lIns="0" tIns="0" rIns="0" bIns="0">
            <a:normAutofit/>
          </a:bodyPr>
          <a:lstStyle/>
          <a:p>
            <a:endParaRPr lang="en-US" sz="3200" b="0" strike="noStrike" spc="-1">
              <a:latin typeface="Arial"/>
            </a:endParaRPr>
          </a:p>
        </p:txBody>
      </p:sp>
      <p:sp>
        <p:nvSpPr>
          <p:cNvPr id="14" name="PlaceHolder 4"/>
          <p:cNvSpPr>
            <a:spLocks noGrp="1"/>
          </p:cNvSpPr>
          <p:nvPr>
            <p:ph type="body"/>
          </p:nvPr>
        </p:nvSpPr>
        <p:spPr>
          <a:xfrm>
            <a:off x="838080" y="2909160"/>
            <a:ext cx="1652040" cy="989280"/>
          </a:xfrm>
          <a:prstGeom prst="rect">
            <a:avLst/>
          </a:prstGeom>
        </p:spPr>
        <p:txBody>
          <a:bodyPr lIns="0" tIns="0" rIns="0" bIns="0">
            <a:normAutofit fontScale="61000"/>
          </a:bodyPr>
          <a:lstStyle/>
          <a:p>
            <a:endParaRPr lang="en-US" sz="3200" b="0" strike="noStrike" spc="-1">
              <a:latin typeface="Arial"/>
            </a:endParaRPr>
          </a:p>
        </p:txBody>
      </p:sp>
    </p:spTree>
    <p:extLst>
      <p:ext uri="{BB962C8B-B14F-4D97-AF65-F5344CB8AC3E}">
        <p14:creationId xmlns:p14="http://schemas.microsoft.com/office/powerpoint/2010/main" val="6567115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838080" y="454680"/>
            <a:ext cx="10514880" cy="1145160"/>
          </a:xfrm>
          <a:prstGeom prst="rect">
            <a:avLst/>
          </a:prstGeom>
        </p:spPr>
        <p:txBody>
          <a:bodyPr lIns="0" tIns="0" rIns="0" bIns="0" anchor="ctr">
            <a:spAutoFit/>
          </a:bodyPr>
          <a:lstStyle/>
          <a:p>
            <a:pPr algn="ctr"/>
            <a:endParaRPr lang="en-US" sz="4400" b="0" strike="noStrike" spc="-1">
              <a:latin typeface="Arial"/>
            </a:endParaRPr>
          </a:p>
        </p:txBody>
      </p:sp>
      <p:sp>
        <p:nvSpPr>
          <p:cNvPr id="16" name="PlaceHolder 2"/>
          <p:cNvSpPr>
            <a:spLocks noGrp="1"/>
          </p:cNvSpPr>
          <p:nvPr>
            <p:ph type="body"/>
          </p:nvPr>
        </p:nvSpPr>
        <p:spPr>
          <a:xfrm>
            <a:off x="838080" y="1825560"/>
            <a:ext cx="1652040" cy="2074680"/>
          </a:xfrm>
          <a:prstGeom prst="rect">
            <a:avLst/>
          </a:prstGeom>
        </p:spPr>
        <p:txBody>
          <a:bodyPr lIns="0" tIns="0" rIns="0" bIns="0">
            <a:normAutofit/>
          </a:bodyPr>
          <a:lstStyle/>
          <a:p>
            <a:endParaRPr lang="en-US" sz="3200" b="0" strike="noStrike" spc="-1">
              <a:latin typeface="Arial"/>
            </a:endParaRPr>
          </a:p>
        </p:txBody>
      </p:sp>
      <p:sp>
        <p:nvSpPr>
          <p:cNvPr id="17" name="PlaceHolder 3"/>
          <p:cNvSpPr>
            <a:spLocks noGrp="1"/>
          </p:cNvSpPr>
          <p:nvPr>
            <p:ph type="body"/>
          </p:nvPr>
        </p:nvSpPr>
        <p:spPr>
          <a:xfrm>
            <a:off x="2573280" y="1825560"/>
            <a:ext cx="1652040" cy="989280"/>
          </a:xfrm>
          <a:prstGeom prst="rect">
            <a:avLst/>
          </a:prstGeom>
        </p:spPr>
        <p:txBody>
          <a:bodyPr lIns="0" tIns="0" rIns="0" bIns="0">
            <a:normAutofit fontScale="61000"/>
          </a:bodyPr>
          <a:lstStyle/>
          <a:p>
            <a:endParaRPr lang="en-US" sz="3200" b="0" strike="noStrike" spc="-1">
              <a:latin typeface="Arial"/>
            </a:endParaRPr>
          </a:p>
        </p:txBody>
      </p:sp>
      <p:sp>
        <p:nvSpPr>
          <p:cNvPr id="18" name="PlaceHolder 4"/>
          <p:cNvSpPr>
            <a:spLocks noGrp="1"/>
          </p:cNvSpPr>
          <p:nvPr>
            <p:ph type="body"/>
          </p:nvPr>
        </p:nvSpPr>
        <p:spPr>
          <a:xfrm>
            <a:off x="2573280" y="2909160"/>
            <a:ext cx="1652040" cy="989280"/>
          </a:xfrm>
          <a:prstGeom prst="rect">
            <a:avLst/>
          </a:prstGeom>
        </p:spPr>
        <p:txBody>
          <a:bodyPr lIns="0" tIns="0" rIns="0" bIns="0">
            <a:normAutofit fontScale="61000"/>
          </a:bodyPr>
          <a:lstStyle/>
          <a:p>
            <a:endParaRPr lang="en-US" sz="3200" b="0" strike="noStrike" spc="-1">
              <a:latin typeface="Arial"/>
            </a:endParaRPr>
          </a:p>
        </p:txBody>
      </p:sp>
    </p:spTree>
    <p:extLst>
      <p:ext uri="{BB962C8B-B14F-4D97-AF65-F5344CB8AC3E}">
        <p14:creationId xmlns:p14="http://schemas.microsoft.com/office/powerpoint/2010/main" val="5531528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838080" y="454680"/>
            <a:ext cx="10514880" cy="1145160"/>
          </a:xfrm>
          <a:prstGeom prst="rect">
            <a:avLst/>
          </a:prstGeom>
        </p:spPr>
        <p:txBody>
          <a:bodyPr lIns="0" tIns="0" rIns="0" bIns="0" anchor="ctr">
            <a:spAutoFit/>
          </a:bodyPr>
          <a:lstStyle/>
          <a:p>
            <a:pPr algn="ctr"/>
            <a:endParaRPr lang="en-US" sz="4400" b="0" strike="noStrike" spc="-1">
              <a:latin typeface="Arial"/>
            </a:endParaRPr>
          </a:p>
        </p:txBody>
      </p:sp>
      <p:sp>
        <p:nvSpPr>
          <p:cNvPr id="20" name="PlaceHolder 2"/>
          <p:cNvSpPr>
            <a:spLocks noGrp="1"/>
          </p:cNvSpPr>
          <p:nvPr>
            <p:ph type="body"/>
          </p:nvPr>
        </p:nvSpPr>
        <p:spPr>
          <a:xfrm>
            <a:off x="838080" y="1825560"/>
            <a:ext cx="1652040" cy="989280"/>
          </a:xfrm>
          <a:prstGeom prst="rect">
            <a:avLst/>
          </a:prstGeom>
        </p:spPr>
        <p:txBody>
          <a:bodyPr lIns="0" tIns="0" rIns="0" bIns="0">
            <a:normAutofit fontScale="61000"/>
          </a:bodyPr>
          <a:lstStyle/>
          <a:p>
            <a:endParaRPr lang="en-US" sz="3200" b="0" strike="noStrike" spc="-1">
              <a:latin typeface="Arial"/>
            </a:endParaRPr>
          </a:p>
        </p:txBody>
      </p:sp>
      <p:sp>
        <p:nvSpPr>
          <p:cNvPr id="21" name="PlaceHolder 3"/>
          <p:cNvSpPr>
            <a:spLocks noGrp="1"/>
          </p:cNvSpPr>
          <p:nvPr>
            <p:ph type="body"/>
          </p:nvPr>
        </p:nvSpPr>
        <p:spPr>
          <a:xfrm>
            <a:off x="2573280" y="1825560"/>
            <a:ext cx="1652040" cy="989280"/>
          </a:xfrm>
          <a:prstGeom prst="rect">
            <a:avLst/>
          </a:prstGeom>
        </p:spPr>
        <p:txBody>
          <a:bodyPr lIns="0" tIns="0" rIns="0" bIns="0">
            <a:normAutofit fontScale="61000"/>
          </a:bodyPr>
          <a:lstStyle/>
          <a:p>
            <a:endParaRPr lang="en-US" sz="3200" b="0" strike="noStrike" spc="-1">
              <a:latin typeface="Arial"/>
            </a:endParaRPr>
          </a:p>
        </p:txBody>
      </p:sp>
      <p:sp>
        <p:nvSpPr>
          <p:cNvPr id="22" name="PlaceHolder 4"/>
          <p:cNvSpPr>
            <a:spLocks noGrp="1"/>
          </p:cNvSpPr>
          <p:nvPr>
            <p:ph type="body"/>
          </p:nvPr>
        </p:nvSpPr>
        <p:spPr>
          <a:xfrm>
            <a:off x="838080" y="2909160"/>
            <a:ext cx="3385440" cy="989280"/>
          </a:xfrm>
          <a:prstGeom prst="rect">
            <a:avLst/>
          </a:prstGeom>
        </p:spPr>
        <p:txBody>
          <a:bodyPr lIns="0" tIns="0" rIns="0" bIns="0">
            <a:normAutofit/>
          </a:bodyPr>
          <a:lstStyle/>
          <a:p>
            <a:endParaRPr lang="en-US" sz="3200" b="0" strike="noStrike" spc="-1">
              <a:latin typeface="Arial"/>
            </a:endParaRPr>
          </a:p>
        </p:txBody>
      </p:sp>
    </p:spTree>
    <p:extLst>
      <p:ext uri="{BB962C8B-B14F-4D97-AF65-F5344CB8AC3E}">
        <p14:creationId xmlns:p14="http://schemas.microsoft.com/office/powerpoint/2010/main" val="22824813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r>
              <a:rPr lang="en-US" sz="4400" b="0" strike="noStrike" spc="-1">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US"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US" sz="2800" b="0" strike="noStrike" spc="-1">
                <a:latin typeface="Arial"/>
              </a:rPr>
              <a:t>Second Outline Level</a:t>
            </a:r>
          </a:p>
          <a:p>
            <a:pPr marL="1296000" lvl="2" indent="-288000">
              <a:spcBef>
                <a:spcPts val="850"/>
              </a:spcBef>
              <a:buClr>
                <a:srgbClr val="000000"/>
              </a:buClr>
              <a:buSzPct val="45000"/>
              <a:buFont typeface="Wingdings" charset="2"/>
              <a:buChar char=""/>
            </a:pPr>
            <a:r>
              <a:rPr lang="en-US" sz="2400" b="0" strike="noStrike" spc="-1">
                <a:latin typeface="Arial"/>
              </a:rPr>
              <a:t>Third Outline Level</a:t>
            </a:r>
          </a:p>
          <a:p>
            <a:pPr marL="1728000" lvl="3" indent="-216000">
              <a:spcBef>
                <a:spcPts val="567"/>
              </a:spcBef>
              <a:buClr>
                <a:srgbClr val="000000"/>
              </a:buClr>
              <a:buSzPct val="75000"/>
              <a:buFont typeface="Symbol" charset="2"/>
              <a:buChar char=""/>
            </a:pPr>
            <a:r>
              <a:rPr lang="en-US" sz="2000" b="0" strike="noStrike" spc="-1">
                <a:latin typeface="Arial"/>
              </a:rPr>
              <a:t>Fourth Outline Level</a:t>
            </a:r>
          </a:p>
          <a:p>
            <a:pPr marL="2160000" lvl="4" indent="-216000">
              <a:spcBef>
                <a:spcPts val="283"/>
              </a:spcBef>
              <a:buClr>
                <a:srgbClr val="000000"/>
              </a:buClr>
              <a:buSzPct val="45000"/>
              <a:buFont typeface="Wingdings" charset="2"/>
              <a:buChar char=""/>
            </a:pPr>
            <a:r>
              <a:rPr lang="en-US" sz="2000" b="0" strike="noStrike" spc="-1">
                <a:latin typeface="Arial"/>
              </a:rPr>
              <a:t>Fifth Outline Level</a:t>
            </a:r>
          </a:p>
          <a:p>
            <a:pPr marL="2592000" lvl="5" indent="-216000">
              <a:spcBef>
                <a:spcPts val="283"/>
              </a:spcBef>
              <a:buClr>
                <a:srgbClr val="000000"/>
              </a:buClr>
              <a:buSzPct val="45000"/>
              <a:buFont typeface="Wingdings" charset="2"/>
              <a:buChar char=""/>
            </a:pPr>
            <a:r>
              <a:rPr lang="en-US" sz="2000" b="0" strike="noStrike" spc="-1">
                <a:latin typeface="Arial"/>
              </a:rPr>
              <a:t>Sixth Outline Level</a:t>
            </a:r>
          </a:p>
          <a:p>
            <a:pPr marL="3024000" lvl="6" indent="-216000">
              <a:spcBef>
                <a:spcPts val="283"/>
              </a:spcBef>
              <a:buClr>
                <a:srgbClr val="000000"/>
              </a:buClr>
              <a:buSzPct val="45000"/>
              <a:buFont typeface="Wingdings" charset="2"/>
              <a:buChar char=""/>
            </a:pPr>
            <a:r>
              <a:rPr lang="en-US" sz="2000" b="0" strike="noStrike" spc="-1">
                <a:latin typeface="Arial"/>
              </a:rPr>
              <a:t>Seventh Outline Level</a:t>
            </a:r>
          </a:p>
        </p:txBody>
      </p:sp>
    </p:spTree>
    <p:extLst>
      <p:ext uri="{BB962C8B-B14F-4D97-AF65-F5344CB8AC3E}">
        <p14:creationId xmlns:p14="http://schemas.microsoft.com/office/powerpoint/2010/main" val="1431341676"/>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775" r:id="rId13"/>
    <p:sldLayoutId id="2147483776" r:id="rId14"/>
    <p:sldLayoutId id="2147483777" r:id="rId15"/>
    <p:sldLayoutId id="2147483778"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683D55B4-06A5-A743-BD43-EAD0E6663E7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1514CF96-AD63-2F48-A7ED-908385A0774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r>
              <a:rPr lang="de-DE"/>
              <a:t>Mastertextformat bearbeiten
Zweite Ebene
Dritte Ebene
Vierte Ebene
Fünfte Ebene</a:t>
            </a:r>
          </a:p>
        </p:txBody>
      </p:sp>
      <p:sp>
        <p:nvSpPr>
          <p:cNvPr id="4" name="Datumsplatzhalter 3">
            <a:extLst>
              <a:ext uri="{FF2B5EF4-FFF2-40B4-BE49-F238E27FC236}">
                <a16:creationId xmlns:a16="http://schemas.microsoft.com/office/drawing/2014/main" id="{BBDE3FAE-7011-3E46-B755-9E13C0EB02B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109855F-149A-6342-A390-5856176EA396}" type="datetimeFigureOut">
              <a:rPr lang="de-DE" smtClean="0"/>
              <a:t>04.11.25</a:t>
            </a:fld>
            <a:endParaRPr lang="de-DE"/>
          </a:p>
        </p:txBody>
      </p:sp>
      <p:sp>
        <p:nvSpPr>
          <p:cNvPr id="5" name="Fußzeilenplatzhalter 4">
            <a:extLst>
              <a:ext uri="{FF2B5EF4-FFF2-40B4-BE49-F238E27FC236}">
                <a16:creationId xmlns:a16="http://schemas.microsoft.com/office/drawing/2014/main" id="{CFA055F9-F21A-214D-86A1-46D13FB3048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a:extLst>
              <a:ext uri="{FF2B5EF4-FFF2-40B4-BE49-F238E27FC236}">
                <a16:creationId xmlns:a16="http://schemas.microsoft.com/office/drawing/2014/main" id="{4F11B99E-B096-504C-91A0-64632F68FB1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6DB69B4-D801-B540-A493-B8944B9C8EA9}" type="slidenum">
              <a:rPr lang="de-DE" smtClean="0"/>
              <a:t>‹Nr.›</a:t>
            </a:fld>
            <a:endParaRPr lang="de-DE"/>
          </a:p>
        </p:txBody>
      </p:sp>
    </p:spTree>
    <p:extLst>
      <p:ext uri="{BB962C8B-B14F-4D97-AF65-F5344CB8AC3E}">
        <p14:creationId xmlns:p14="http://schemas.microsoft.com/office/powerpoint/2010/main" val="3156491851"/>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11.xml"/><Relationship Id="rId1" Type="http://schemas.openxmlformats.org/officeDocument/2006/relationships/slideLayout" Target="../slideLayouts/slideLayout14.xml"/><Relationship Id="rId5" Type="http://schemas.openxmlformats.org/officeDocument/2006/relationships/image" Target="../media/image19.emf"/><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4.xml"/><Relationship Id="rId1" Type="http://schemas.openxmlformats.org/officeDocument/2006/relationships/slideLayout" Target="../slideLayouts/slideLayout14.xml"/><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24.jpg"/></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3.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6.xml"/><Relationship Id="rId1" Type="http://schemas.openxmlformats.org/officeDocument/2006/relationships/slideLayout" Target="../slideLayouts/slideLayout13.xml"/><Relationship Id="rId4" Type="http://schemas.openxmlformats.org/officeDocument/2006/relationships/image" Target="../media/image35.png"/></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6.xml"/><Relationship Id="rId4" Type="http://schemas.openxmlformats.org/officeDocument/2006/relationships/image" Target="../media/image5.emf"/></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1.xml"/><Relationship Id="rId1" Type="http://schemas.openxmlformats.org/officeDocument/2006/relationships/slideLayout" Target="../slideLayouts/slideLayout23.xml"/><Relationship Id="rId4" Type="http://schemas.openxmlformats.org/officeDocument/2006/relationships/image" Target="../media/image41.emf"/></Relationships>
</file>

<file path=ppt/slides/_rels/slide3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2.xml"/><Relationship Id="rId1" Type="http://schemas.openxmlformats.org/officeDocument/2006/relationships/slideLayout" Target="../slideLayouts/slideLayout23.xml"/></Relationships>
</file>

<file path=ppt/slides/_rels/slide3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openxmlformats.org/officeDocument/2006/relationships/image" Target="../media/image46.png"/></Relationships>
</file>

<file path=ppt/slides/_rels/slide39.xml.rels><?xml version="1.0" encoding="UTF-8" standalone="yes"?>
<Relationships xmlns="http://schemas.openxmlformats.org/package/2006/relationships"><Relationship Id="rId3" Type="http://schemas.openxmlformats.org/officeDocument/2006/relationships/hyperlink" Target="https://www.zdf.de/nachrichten/thema/inflation-116.html" TargetMode="External"/><Relationship Id="rId2" Type="http://schemas.openxmlformats.org/officeDocument/2006/relationships/notesSlide" Target="../notesSlides/notesSlide36.xml"/><Relationship Id="rId1" Type="http://schemas.openxmlformats.org/officeDocument/2006/relationships/slideLayout" Target="../slideLayouts/slideLayout15.xml"/><Relationship Id="rId6" Type="http://schemas.openxmlformats.org/officeDocument/2006/relationships/image" Target="../media/image47.jpg"/><Relationship Id="rId5" Type="http://schemas.openxmlformats.org/officeDocument/2006/relationships/hyperlink" Target="https://de.wikipedia.org/wiki/Anthropoz%C3%A4n" TargetMode="External"/><Relationship Id="rId4" Type="http://schemas.openxmlformats.org/officeDocument/2006/relationships/hyperlink" Target="https://de.wikipedia.org/wiki/Mensch"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8.xml"/><Relationship Id="rId1" Type="http://schemas.openxmlformats.org/officeDocument/2006/relationships/slideLayout" Target="../slideLayouts/slideLayout1.xml"/><Relationship Id="rId4" Type="http://schemas.openxmlformats.org/officeDocument/2006/relationships/image" Target="../media/image49.jpeg"/></Relationships>
</file>

<file path=ppt/slides/_rels/slide4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9.xml"/><Relationship Id="rId1" Type="http://schemas.openxmlformats.org/officeDocument/2006/relationships/slideLayout" Target="../slideLayouts/slideLayout1.xml"/><Relationship Id="rId4" Type="http://schemas.openxmlformats.org/officeDocument/2006/relationships/image" Target="../media/image51.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notesSlide" Target="../notesSlides/notesSlide42.xml"/><Relationship Id="rId1" Type="http://schemas.openxmlformats.org/officeDocument/2006/relationships/slideLayout" Target="../slideLayouts/slideLayout1.xml"/><Relationship Id="rId4" Type="http://schemas.openxmlformats.org/officeDocument/2006/relationships/image" Target="../media/image54.emf"/></Relationships>
</file>

<file path=ppt/slides/_rels/slide46.xml.rels><?xml version="1.0" encoding="UTF-8" standalone="yes"?>
<Relationships xmlns="http://schemas.openxmlformats.org/package/2006/relationships"><Relationship Id="rId3" Type="http://schemas.openxmlformats.org/officeDocument/2006/relationships/hyperlink" Target="https://de.wikipedia.org/wiki/ETH_Z%C3%BCrich" TargetMode="External"/><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4.xml"/><Relationship Id="rId5" Type="http://schemas.openxmlformats.org/officeDocument/2006/relationships/image" Target="../media/image10.jpg"/><Relationship Id="rId4" Type="http://schemas.openxmlformats.org/officeDocument/2006/relationships/image" Target="../media/image9.tiff"/></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Ein Bild, das Text, Screenshot, Schrift, Design enthält.&#10;&#10;Automatisch generierte Beschreibung">
            <a:extLst>
              <a:ext uri="{FF2B5EF4-FFF2-40B4-BE49-F238E27FC236}">
                <a16:creationId xmlns:a16="http://schemas.microsoft.com/office/drawing/2014/main" id="{1E71F621-96E0-D70E-129F-902CA0FFE587}"/>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pic>
        <p:nvPicPr>
          <p:cNvPr id="4" name="Grafik 3" descr="Ein Bild, das Text, Schrift, Screenshot, Design enthält.&#10;&#10;KI-generierte Inhalte können fehlerhaft sein.">
            <a:extLst>
              <a:ext uri="{FF2B5EF4-FFF2-40B4-BE49-F238E27FC236}">
                <a16:creationId xmlns:a16="http://schemas.microsoft.com/office/drawing/2014/main" id="{D08D7FEA-C95D-CB0A-78CE-E6BE4A9E1D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6052" y="301449"/>
            <a:ext cx="10248208" cy="1376625"/>
          </a:xfrm>
          <a:prstGeom prst="rect">
            <a:avLst/>
          </a:prstGeom>
        </p:spPr>
      </p:pic>
      <p:pic>
        <p:nvPicPr>
          <p:cNvPr id="5" name="Grafik 4">
            <a:extLst>
              <a:ext uri="{FF2B5EF4-FFF2-40B4-BE49-F238E27FC236}">
                <a16:creationId xmlns:a16="http://schemas.microsoft.com/office/drawing/2014/main" id="{62A80B51-50F8-025F-DF70-C13DECAFDC6E}"/>
              </a:ext>
            </a:extLst>
          </p:cNvPr>
          <p:cNvPicPr>
            <a:picLocks noChangeAspect="1"/>
          </p:cNvPicPr>
          <p:nvPr/>
        </p:nvPicPr>
        <p:blipFill>
          <a:blip r:embed="rId3"/>
          <a:srcRect b="15588"/>
          <a:stretch>
            <a:fillRect/>
          </a:stretch>
        </p:blipFill>
        <p:spPr>
          <a:xfrm>
            <a:off x="1046445" y="1678074"/>
            <a:ext cx="9794310" cy="4650253"/>
          </a:xfrm>
          <a:prstGeom prst="rect">
            <a:avLst/>
          </a:prstGeom>
        </p:spPr>
      </p:pic>
    </p:spTree>
    <p:extLst>
      <p:ext uri="{BB962C8B-B14F-4D97-AF65-F5344CB8AC3E}">
        <p14:creationId xmlns:p14="http://schemas.microsoft.com/office/powerpoint/2010/main" val="35541314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AD0B62-680F-360B-CCD1-3F50BD8105C7}"/>
            </a:ext>
          </a:extLst>
        </p:cNvPr>
        <p:cNvGrpSpPr/>
        <p:nvPr/>
      </p:nvGrpSpPr>
      <p:grpSpPr>
        <a:xfrm>
          <a:off x="0" y="0"/>
          <a:ext cx="0" cy="0"/>
          <a:chOff x="0" y="0"/>
          <a:chExt cx="0" cy="0"/>
        </a:xfrm>
      </p:grpSpPr>
      <p:pic>
        <p:nvPicPr>
          <p:cNvPr id="4" name="Inhaltsplatzhalter 3">
            <a:extLst>
              <a:ext uri="{FF2B5EF4-FFF2-40B4-BE49-F238E27FC236}">
                <a16:creationId xmlns:a16="http://schemas.microsoft.com/office/drawing/2014/main" id="{B0127CAA-A8BB-D71D-FE5D-CEDF50FD9A9F}"/>
              </a:ext>
            </a:extLst>
          </p:cNvPr>
          <p:cNvPicPr>
            <a:picLocks noGrp="1" noChangeAspect="1"/>
          </p:cNvPicPr>
          <p:nvPr>
            <p:ph idx="1"/>
          </p:nvPr>
        </p:nvPicPr>
        <p:blipFill rotWithShape="1">
          <a:blip r:embed="rId3"/>
          <a:srcRect t="16544" b="38938"/>
          <a:stretch/>
        </p:blipFill>
        <p:spPr>
          <a:xfrm>
            <a:off x="866274" y="1074183"/>
            <a:ext cx="9799544" cy="4580657"/>
          </a:xfrm>
          <a:prstGeom prst="rect">
            <a:avLst/>
          </a:prstGeom>
        </p:spPr>
      </p:pic>
      <p:pic>
        <p:nvPicPr>
          <p:cNvPr id="5" name="Inhaltsplatzhalter 3">
            <a:extLst>
              <a:ext uri="{FF2B5EF4-FFF2-40B4-BE49-F238E27FC236}">
                <a16:creationId xmlns:a16="http://schemas.microsoft.com/office/drawing/2014/main" id="{FCB7E52B-B65D-33D2-46E8-A930F129B032}"/>
              </a:ext>
            </a:extLst>
          </p:cNvPr>
          <p:cNvPicPr>
            <a:picLocks noChangeAspect="1"/>
          </p:cNvPicPr>
          <p:nvPr/>
        </p:nvPicPr>
        <p:blipFill rotWithShape="1">
          <a:blip r:embed="rId3"/>
          <a:srcRect t="73025" b="1"/>
          <a:stretch/>
        </p:blipFill>
        <p:spPr>
          <a:xfrm>
            <a:off x="481166" y="5654841"/>
            <a:ext cx="4322306" cy="1224168"/>
          </a:xfrm>
          <a:prstGeom prst="rect">
            <a:avLst/>
          </a:prstGeom>
        </p:spPr>
      </p:pic>
      <p:pic>
        <p:nvPicPr>
          <p:cNvPr id="8" name="Inhaltsplatzhalter 3">
            <a:extLst>
              <a:ext uri="{FF2B5EF4-FFF2-40B4-BE49-F238E27FC236}">
                <a16:creationId xmlns:a16="http://schemas.microsoft.com/office/drawing/2014/main" id="{C42CDE27-6F2B-93C8-D3E3-443B72F25CD5}"/>
              </a:ext>
            </a:extLst>
          </p:cNvPr>
          <p:cNvPicPr>
            <a:picLocks noChangeAspect="1"/>
          </p:cNvPicPr>
          <p:nvPr/>
        </p:nvPicPr>
        <p:blipFill rotWithShape="1">
          <a:blip r:embed="rId3"/>
          <a:srcRect b="84839"/>
          <a:stretch/>
        </p:blipFill>
        <p:spPr>
          <a:xfrm>
            <a:off x="206842" y="107205"/>
            <a:ext cx="6074531" cy="966979"/>
          </a:xfrm>
          <a:prstGeom prst="rect">
            <a:avLst/>
          </a:prstGeom>
        </p:spPr>
      </p:pic>
      <p:pic>
        <p:nvPicPr>
          <p:cNvPr id="9" name="Inhaltsplatzhalter 3">
            <a:extLst>
              <a:ext uri="{FF2B5EF4-FFF2-40B4-BE49-F238E27FC236}">
                <a16:creationId xmlns:a16="http://schemas.microsoft.com/office/drawing/2014/main" id="{E6E43F97-31E4-2678-419D-BC6935928331}"/>
              </a:ext>
            </a:extLst>
          </p:cNvPr>
          <p:cNvPicPr>
            <a:picLocks noChangeAspect="1"/>
          </p:cNvPicPr>
          <p:nvPr/>
        </p:nvPicPr>
        <p:blipFill rotWithShape="1">
          <a:blip r:embed="rId3"/>
          <a:srcRect l="-14767" t="61255" r="14767" b="24853"/>
          <a:stretch/>
        </p:blipFill>
        <p:spPr>
          <a:xfrm>
            <a:off x="5013060" y="5951695"/>
            <a:ext cx="4322306" cy="630459"/>
          </a:xfrm>
          <a:prstGeom prst="rect">
            <a:avLst/>
          </a:prstGeom>
        </p:spPr>
      </p:pic>
    </p:spTree>
    <p:extLst>
      <p:ext uri="{BB962C8B-B14F-4D97-AF65-F5344CB8AC3E}">
        <p14:creationId xmlns:p14="http://schemas.microsoft.com/office/powerpoint/2010/main" val="38374999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Ein Bild, das Text, Screenshot, Design enthält.&#10;&#10;KI-generierte Inhalte können fehlerhaft sein.">
            <a:extLst>
              <a:ext uri="{FF2B5EF4-FFF2-40B4-BE49-F238E27FC236}">
                <a16:creationId xmlns:a16="http://schemas.microsoft.com/office/drawing/2014/main" id="{7D6FB01A-05AA-3D79-F3BE-712C8F1C53B4}"/>
              </a:ext>
            </a:extLst>
          </p:cNvPr>
          <p:cNvPicPr>
            <a:picLocks noChangeAspect="1"/>
          </p:cNvPicPr>
          <p:nvPr/>
        </p:nvPicPr>
        <p:blipFill>
          <a:blip r:embed="rId3">
            <a:extLst>
              <a:ext uri="{28A0092B-C50C-407E-A947-70E740481C1C}">
                <a14:useLocalDpi xmlns:a14="http://schemas.microsoft.com/office/drawing/2010/main" val="0"/>
              </a:ext>
            </a:extLst>
          </a:blip>
          <a:srcRect b="40000"/>
          <a:stretch/>
        </p:blipFill>
        <p:spPr>
          <a:xfrm>
            <a:off x="-216853" y="46096"/>
            <a:ext cx="10383095" cy="6864380"/>
          </a:xfrm>
          <a:prstGeom prst="rect">
            <a:avLst/>
          </a:prstGeom>
        </p:spPr>
      </p:pic>
      <p:pic>
        <p:nvPicPr>
          <p:cNvPr id="4" name="Grafik 3" descr="Ein Bild, das Text, Screenshot, Design enthält.&#10;&#10;KI-generierte Inhalte können fehlerhaft sein.">
            <a:extLst>
              <a:ext uri="{FF2B5EF4-FFF2-40B4-BE49-F238E27FC236}">
                <a16:creationId xmlns:a16="http://schemas.microsoft.com/office/drawing/2014/main" id="{02465635-3014-14E8-88C3-F87BB5EEBCA2}"/>
              </a:ext>
            </a:extLst>
          </p:cNvPr>
          <p:cNvPicPr>
            <a:picLocks noChangeAspect="1"/>
          </p:cNvPicPr>
          <p:nvPr/>
        </p:nvPicPr>
        <p:blipFill>
          <a:blip r:embed="rId3">
            <a:extLst>
              <a:ext uri="{28A0092B-C50C-407E-A947-70E740481C1C}">
                <a14:useLocalDpi xmlns:a14="http://schemas.microsoft.com/office/drawing/2010/main" val="0"/>
              </a:ext>
            </a:extLst>
          </a:blip>
          <a:srcRect t="66312" b="5423"/>
          <a:stretch/>
        </p:blipFill>
        <p:spPr>
          <a:xfrm>
            <a:off x="8140485" y="5550032"/>
            <a:ext cx="4051515" cy="1261872"/>
          </a:xfrm>
          <a:prstGeom prst="rect">
            <a:avLst/>
          </a:prstGeom>
        </p:spPr>
      </p:pic>
      <p:sp>
        <p:nvSpPr>
          <p:cNvPr id="2" name="Textfeld 1">
            <a:extLst>
              <a:ext uri="{FF2B5EF4-FFF2-40B4-BE49-F238E27FC236}">
                <a16:creationId xmlns:a16="http://schemas.microsoft.com/office/drawing/2014/main" id="{A1E5B30D-AC13-7655-76C6-E4CD10FD6681}"/>
              </a:ext>
            </a:extLst>
          </p:cNvPr>
          <p:cNvSpPr txBox="1"/>
          <p:nvPr/>
        </p:nvSpPr>
        <p:spPr>
          <a:xfrm>
            <a:off x="9814181" y="382012"/>
            <a:ext cx="2377819" cy="1323439"/>
          </a:xfrm>
          <a:prstGeom prst="rect">
            <a:avLst/>
          </a:prstGeom>
          <a:noFill/>
        </p:spPr>
        <p:txBody>
          <a:bodyPr wrap="square">
            <a:spAutoFit/>
          </a:bodyPr>
          <a:lstStyle/>
          <a:p>
            <a:pPr algn="ctr"/>
            <a:r>
              <a:rPr lang="de-DE" sz="2000" b="1" dirty="0">
                <a:solidFill>
                  <a:srgbClr val="7030A0"/>
                </a:solidFill>
                <a:ea typeface="Calibri" panose="020F0502020204030204" pitchFamily="34" charset="0"/>
                <a:cs typeface="Times New Roman" panose="02020603050405020304" pitchFamily="18" charset="0"/>
              </a:rPr>
              <a:t>Welt-</a:t>
            </a:r>
          </a:p>
          <a:p>
            <a:pPr algn="ctr"/>
            <a:r>
              <a:rPr lang="de-DE" sz="2000" b="1" dirty="0" err="1">
                <a:solidFill>
                  <a:srgbClr val="7030A0"/>
                </a:solidFill>
                <a:ea typeface="Calibri" panose="020F0502020204030204" pitchFamily="34" charset="0"/>
                <a:cs typeface="Times New Roman" panose="02020603050405020304" pitchFamily="18" charset="0"/>
              </a:rPr>
              <a:t>bevölkerung</a:t>
            </a:r>
            <a:r>
              <a:rPr lang="de-DE" sz="2000" b="1" dirty="0">
                <a:solidFill>
                  <a:srgbClr val="7030A0"/>
                </a:solidFill>
                <a:ea typeface="Calibri" panose="020F0502020204030204" pitchFamily="34" charset="0"/>
                <a:cs typeface="Times New Roman" panose="02020603050405020304" pitchFamily="18" charset="0"/>
              </a:rPr>
              <a:t> </a:t>
            </a:r>
          </a:p>
          <a:p>
            <a:pPr algn="ctr"/>
            <a:r>
              <a:rPr lang="de-DE" sz="2000" b="1" dirty="0">
                <a:solidFill>
                  <a:srgbClr val="7030A0"/>
                </a:solidFill>
                <a:ea typeface="Calibri" panose="020F0502020204030204" pitchFamily="34" charset="0"/>
                <a:cs typeface="Times New Roman" panose="02020603050405020304" pitchFamily="18" charset="0"/>
              </a:rPr>
              <a:t>vers. CO2 </a:t>
            </a:r>
            <a:r>
              <a:rPr lang="de-DE" sz="2000" b="1" dirty="0" err="1">
                <a:solidFill>
                  <a:srgbClr val="7030A0"/>
                </a:solidFill>
                <a:ea typeface="Calibri" panose="020F0502020204030204" pitchFamily="34" charset="0"/>
                <a:cs typeface="Times New Roman" panose="02020603050405020304" pitchFamily="18" charset="0"/>
              </a:rPr>
              <a:t>Emmissionen</a:t>
            </a:r>
            <a:r>
              <a:rPr lang="de-DE" sz="2000" b="1" dirty="0">
                <a:solidFill>
                  <a:srgbClr val="7030A0"/>
                </a:solidFill>
                <a:ea typeface="Calibri" panose="020F0502020204030204" pitchFamily="34" charset="0"/>
                <a:cs typeface="Times New Roman" panose="02020603050405020304" pitchFamily="18" charset="0"/>
              </a:rPr>
              <a:t>  </a:t>
            </a:r>
            <a:endParaRPr lang="de-DE" sz="2000" b="1" dirty="0">
              <a:solidFill>
                <a:srgbClr val="7030A0"/>
              </a:solidFill>
              <a:effectLst/>
              <a:ea typeface="Calibri" panose="020F0502020204030204" pitchFamily="34" charset="0"/>
              <a:cs typeface="Times New Roman" panose="02020603050405020304" pitchFamily="18" charset="0"/>
            </a:endParaRPr>
          </a:p>
        </p:txBody>
      </p:sp>
      <p:sp>
        <p:nvSpPr>
          <p:cNvPr id="6" name="Textfeld 5">
            <a:extLst>
              <a:ext uri="{FF2B5EF4-FFF2-40B4-BE49-F238E27FC236}">
                <a16:creationId xmlns:a16="http://schemas.microsoft.com/office/drawing/2014/main" id="{2F722069-85CB-2B30-CDC1-FF28C27FFCE9}"/>
              </a:ext>
            </a:extLst>
          </p:cNvPr>
          <p:cNvSpPr txBox="1"/>
          <p:nvPr/>
        </p:nvSpPr>
        <p:spPr>
          <a:xfrm>
            <a:off x="1402397" y="6180968"/>
            <a:ext cx="6305550" cy="584775"/>
          </a:xfrm>
          <a:prstGeom prst="rect">
            <a:avLst/>
          </a:prstGeom>
          <a:noFill/>
        </p:spPr>
        <p:txBody>
          <a:bodyPr wrap="square">
            <a:spAutoFit/>
          </a:bodyPr>
          <a:lstStyle/>
          <a:p>
            <a:pPr algn="ctr"/>
            <a:r>
              <a:rPr lang="de-DE" sz="3200" b="1" u="sng" dirty="0">
                <a:solidFill>
                  <a:schemeClr val="bg1"/>
                </a:solidFill>
                <a:effectLst/>
                <a:ea typeface="Calibri" panose="020F0502020204030204" pitchFamily="34" charset="0"/>
                <a:cs typeface="Times New Roman" panose="02020603050405020304" pitchFamily="18" charset="0"/>
              </a:rPr>
              <a:t>Klima-Ungerechtigkeit</a:t>
            </a:r>
            <a:r>
              <a:rPr lang="de-DE" sz="3200" b="1" u="sng" dirty="0">
                <a:solidFill>
                  <a:schemeClr val="bg1"/>
                </a:solidFill>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7086811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
        <p:cNvGrpSpPr/>
        <p:nvPr/>
      </p:nvGrpSpPr>
      <p:grpSpPr>
        <a:xfrm>
          <a:off x="0" y="0"/>
          <a:ext cx="0" cy="0"/>
          <a:chOff x="0" y="0"/>
          <a:chExt cx="0" cy="0"/>
        </a:xfrm>
      </p:grpSpPr>
      <p:pic>
        <p:nvPicPr>
          <p:cNvPr id="2" name="Bild 1" descr="Klimavertrag Pari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09600" y="0"/>
            <a:ext cx="9572799" cy="6858000"/>
          </a:xfrm>
          <a:prstGeom prst="rect">
            <a:avLst/>
          </a:prstGeom>
        </p:spPr>
      </p:pic>
    </p:spTree>
    <p:extLst>
      <p:ext uri="{BB962C8B-B14F-4D97-AF65-F5344CB8AC3E}">
        <p14:creationId xmlns:p14="http://schemas.microsoft.com/office/powerpoint/2010/main" val="25114990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D9EC340-C9C9-1640-95E9-4708F6E68B08}"/>
              </a:ext>
            </a:extLst>
          </p:cNvPr>
          <p:cNvSpPr>
            <a:spLocks noGrp="1"/>
          </p:cNvSpPr>
          <p:nvPr>
            <p:ph type="title"/>
          </p:nvPr>
        </p:nvSpPr>
        <p:spPr>
          <a:xfrm>
            <a:off x="327625" y="244616"/>
            <a:ext cx="5960165" cy="1582945"/>
          </a:xfrm>
        </p:spPr>
        <p:txBody>
          <a:bodyPr>
            <a:normAutofit/>
          </a:bodyPr>
          <a:lstStyle/>
          <a:p>
            <a:pPr algn="ctr"/>
            <a:r>
              <a:rPr lang="de-DE" sz="3200" b="1" dirty="0">
                <a:solidFill>
                  <a:srgbClr val="FF0000"/>
                </a:solidFill>
              </a:rPr>
              <a:t>Globaler Kontrollverlust: </a:t>
            </a:r>
            <a:br>
              <a:rPr lang="de-DE" sz="3200" b="1" dirty="0">
                <a:solidFill>
                  <a:srgbClr val="FF0000"/>
                </a:solidFill>
              </a:rPr>
            </a:br>
            <a:r>
              <a:rPr lang="de-DE" sz="3200" b="1" dirty="0">
                <a:solidFill>
                  <a:srgbClr val="FF0000"/>
                </a:solidFill>
              </a:rPr>
              <a:t>Auf dem Weg in die </a:t>
            </a:r>
            <a:r>
              <a:rPr lang="de-DE" sz="3200" b="1" dirty="0" err="1">
                <a:solidFill>
                  <a:srgbClr val="FF0000"/>
                </a:solidFill>
              </a:rPr>
              <a:t>Heißzeit</a:t>
            </a:r>
            <a:endParaRPr lang="de-DE" sz="3200" b="1" dirty="0">
              <a:solidFill>
                <a:srgbClr val="FF0000"/>
              </a:solidFill>
            </a:endParaRPr>
          </a:p>
        </p:txBody>
      </p:sp>
      <p:pic>
        <p:nvPicPr>
          <p:cNvPr id="4" name="Inhaltsplatzhalter 3">
            <a:extLst>
              <a:ext uri="{FF2B5EF4-FFF2-40B4-BE49-F238E27FC236}">
                <a16:creationId xmlns:a16="http://schemas.microsoft.com/office/drawing/2014/main" id="{0E1D7A90-620D-F34B-A969-5AF5C0AD40CE}"/>
              </a:ext>
            </a:extLst>
          </p:cNvPr>
          <p:cNvPicPr>
            <a:picLocks noGrp="1" noChangeAspect="1"/>
          </p:cNvPicPr>
          <p:nvPr>
            <p:ph idx="1"/>
          </p:nvPr>
        </p:nvPicPr>
        <p:blipFill>
          <a:blip r:embed="rId3"/>
          <a:stretch>
            <a:fillRect/>
          </a:stretch>
        </p:blipFill>
        <p:spPr>
          <a:xfrm>
            <a:off x="553884" y="1560452"/>
            <a:ext cx="3085125" cy="2847807"/>
          </a:xfrm>
          <a:prstGeom prst="rect">
            <a:avLst/>
          </a:prstGeom>
        </p:spPr>
      </p:pic>
      <p:pic>
        <p:nvPicPr>
          <p:cNvPr id="6" name="Grafik 5" descr="Ein Bild, das Text, draußen enthält.&#10;&#10;Automatisch generierte Beschreibung">
            <a:extLst>
              <a:ext uri="{FF2B5EF4-FFF2-40B4-BE49-F238E27FC236}">
                <a16:creationId xmlns:a16="http://schemas.microsoft.com/office/drawing/2014/main" id="{85685DB5-AD7B-B1E7-F90D-F17B8BAD0364}"/>
              </a:ext>
            </a:extLst>
          </p:cNvPr>
          <p:cNvPicPr>
            <a:picLocks noChangeAspect="1"/>
          </p:cNvPicPr>
          <p:nvPr/>
        </p:nvPicPr>
        <p:blipFill rotWithShape="1">
          <a:blip r:embed="rId4">
            <a:extLst>
              <a:ext uri="{28A0092B-C50C-407E-A947-70E740481C1C}">
                <a14:useLocalDpi xmlns:a14="http://schemas.microsoft.com/office/drawing/2010/main" val="0"/>
              </a:ext>
            </a:extLst>
          </a:blip>
          <a:srcRect l="21484" r="28900"/>
          <a:stretch/>
        </p:blipFill>
        <p:spPr>
          <a:xfrm>
            <a:off x="8229601" y="-1"/>
            <a:ext cx="3962400" cy="4492165"/>
          </a:xfrm>
          <a:prstGeom prst="rect">
            <a:avLst/>
          </a:prstGeom>
        </p:spPr>
      </p:pic>
      <p:sp>
        <p:nvSpPr>
          <p:cNvPr id="7" name="Textfeld 6">
            <a:extLst>
              <a:ext uri="{FF2B5EF4-FFF2-40B4-BE49-F238E27FC236}">
                <a16:creationId xmlns:a16="http://schemas.microsoft.com/office/drawing/2014/main" id="{21F8D473-46EA-19B7-0E0F-2CD4F6D36844}"/>
              </a:ext>
            </a:extLst>
          </p:cNvPr>
          <p:cNvSpPr txBox="1"/>
          <p:nvPr/>
        </p:nvSpPr>
        <p:spPr>
          <a:xfrm>
            <a:off x="187972" y="4576069"/>
            <a:ext cx="11816053" cy="1107996"/>
          </a:xfrm>
          <a:prstGeom prst="rect">
            <a:avLst/>
          </a:prstGeom>
          <a:noFill/>
        </p:spPr>
        <p:txBody>
          <a:bodyPr wrap="square">
            <a:spAutoFit/>
          </a:bodyPr>
          <a:lstStyle/>
          <a:p>
            <a:endParaRPr lang="de-DE" sz="1800" kern="100" dirty="0">
              <a:effectLst/>
              <a:latin typeface="Arial" panose="020B06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2400" kern="100" dirty="0">
                <a:effectLst/>
                <a:latin typeface="+mj-lt"/>
                <a:ea typeface="Aptos" panose="020B0004020202020204" pitchFamily="34" charset="0"/>
                <a:cs typeface="Times New Roman" panose="02020603050405020304" pitchFamily="18" charset="0"/>
              </a:rPr>
              <a:t>„</a:t>
            </a:r>
            <a:r>
              <a:rPr lang="de-DE" sz="2400" i="1" kern="100" dirty="0">
                <a:effectLst/>
                <a:latin typeface="+mj-lt"/>
                <a:ea typeface="Aptos" panose="020B0004020202020204" pitchFamily="34" charset="0"/>
                <a:cs typeface="Times New Roman" panose="02020603050405020304" pitchFamily="18" charset="0"/>
              </a:rPr>
              <a:t>Es handelt sich hier um Großrisiken für den Fortbestand der menschlichen Zivilisation. Da ist auch 1% Risiko viel zu hoch</a:t>
            </a:r>
            <a:r>
              <a:rPr lang="de-DE" sz="2400" i="1" kern="100" dirty="0">
                <a:latin typeface="+mj-lt"/>
                <a:ea typeface="Aptos" panose="020B0004020202020204" pitchFamily="34" charset="0"/>
                <a:cs typeface="Times New Roman" panose="02020603050405020304" pitchFamily="18" charset="0"/>
              </a:rPr>
              <a:t>!</a:t>
            </a:r>
            <a:r>
              <a:rPr lang="de-DE" sz="2400" kern="100" dirty="0">
                <a:effectLst/>
                <a:latin typeface="+mj-lt"/>
                <a:ea typeface="Aptos" panose="020B0004020202020204" pitchFamily="34" charset="0"/>
                <a:cs typeface="Times New Roman" panose="02020603050405020304" pitchFamily="18" charset="0"/>
              </a:rPr>
              <a:t>“ sagt Prof. Stefan Rahmstorf, PIK. </a:t>
            </a:r>
          </a:p>
        </p:txBody>
      </p:sp>
      <p:pic>
        <p:nvPicPr>
          <p:cNvPr id="3" name="Grafik 2">
            <a:extLst>
              <a:ext uri="{FF2B5EF4-FFF2-40B4-BE49-F238E27FC236}">
                <a16:creationId xmlns:a16="http://schemas.microsoft.com/office/drawing/2014/main" id="{FBF0C05F-EFE5-AED1-7BAA-2FFBA3BBC991}"/>
              </a:ext>
            </a:extLst>
          </p:cNvPr>
          <p:cNvPicPr>
            <a:picLocks noChangeAspect="1"/>
          </p:cNvPicPr>
          <p:nvPr/>
        </p:nvPicPr>
        <p:blipFill>
          <a:blip r:embed="rId5"/>
          <a:stretch>
            <a:fillRect/>
          </a:stretch>
        </p:blipFill>
        <p:spPr>
          <a:xfrm>
            <a:off x="4286530" y="1560452"/>
            <a:ext cx="2972166" cy="2847807"/>
          </a:xfrm>
          <a:prstGeom prst="rect">
            <a:avLst/>
          </a:prstGeom>
        </p:spPr>
      </p:pic>
    </p:spTree>
    <p:extLst>
      <p:ext uri="{BB962C8B-B14F-4D97-AF65-F5344CB8AC3E}">
        <p14:creationId xmlns:p14="http://schemas.microsoft.com/office/powerpoint/2010/main" val="32003673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A65A3F-1862-1AB8-D421-FE09754EFF15}"/>
            </a:ext>
          </a:extLst>
        </p:cNvPr>
        <p:cNvGrpSpPr/>
        <p:nvPr/>
      </p:nvGrpSpPr>
      <p:grpSpPr>
        <a:xfrm>
          <a:off x="0" y="0"/>
          <a:ext cx="0" cy="0"/>
          <a:chOff x="0" y="0"/>
          <a:chExt cx="0" cy="0"/>
        </a:xfrm>
      </p:grpSpPr>
      <p:sp>
        <p:nvSpPr>
          <p:cNvPr id="2" name="Textfeld 1">
            <a:extLst>
              <a:ext uri="{FF2B5EF4-FFF2-40B4-BE49-F238E27FC236}">
                <a16:creationId xmlns:a16="http://schemas.microsoft.com/office/drawing/2014/main" id="{0784186D-5FA2-6B7C-E214-38D5EA755629}"/>
              </a:ext>
            </a:extLst>
          </p:cNvPr>
          <p:cNvSpPr txBox="1"/>
          <p:nvPr/>
        </p:nvSpPr>
        <p:spPr>
          <a:xfrm>
            <a:off x="-61089" y="5437604"/>
            <a:ext cx="12314178" cy="1015663"/>
          </a:xfrm>
          <a:prstGeom prst="rect">
            <a:avLst/>
          </a:prstGeom>
          <a:noFill/>
        </p:spPr>
        <p:txBody>
          <a:bodyPr wrap="square" rtlCol="0">
            <a:spAutoFit/>
          </a:bodyPr>
          <a:lstStyle/>
          <a:p>
            <a:pPr algn="ctr"/>
            <a:r>
              <a:rPr lang="de-DE" sz="6000" dirty="0">
                <a:latin typeface="FUCXED CAPS Latin" pitchFamily="2" charset="0"/>
              </a:rPr>
              <a:t>= Schaden </a:t>
            </a:r>
            <a:r>
              <a:rPr lang="de-DE" sz="6000" dirty="0"/>
              <a:t>x</a:t>
            </a:r>
            <a:r>
              <a:rPr lang="de-DE" sz="6000" dirty="0">
                <a:latin typeface="FUCXED CAPS Latin" pitchFamily="2" charset="0"/>
              </a:rPr>
              <a:t> Wahrscheinlichkeit</a:t>
            </a:r>
          </a:p>
        </p:txBody>
      </p:sp>
      <p:pic>
        <p:nvPicPr>
          <p:cNvPr id="9" name="Grafik 8">
            <a:extLst>
              <a:ext uri="{FF2B5EF4-FFF2-40B4-BE49-F238E27FC236}">
                <a16:creationId xmlns:a16="http://schemas.microsoft.com/office/drawing/2014/main" id="{9DD3D231-FDBE-8F0C-C086-6EF6F23C7C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31029" y="1433044"/>
            <a:ext cx="3712565" cy="3712565"/>
          </a:xfrm>
          <a:prstGeom prst="rect">
            <a:avLst/>
          </a:prstGeom>
        </p:spPr>
      </p:pic>
      <p:pic>
        <p:nvPicPr>
          <p:cNvPr id="10" name="Grafik 9">
            <a:extLst>
              <a:ext uri="{FF2B5EF4-FFF2-40B4-BE49-F238E27FC236}">
                <a16:creationId xmlns:a16="http://schemas.microsoft.com/office/drawing/2014/main" id="{5E4AC0BC-E7F6-FE91-9E65-04C07706D8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6096000" y="213844"/>
            <a:ext cx="2438400" cy="2438400"/>
          </a:xfrm>
          <a:prstGeom prst="rect">
            <a:avLst/>
          </a:prstGeom>
        </p:spPr>
      </p:pic>
      <p:sp>
        <p:nvSpPr>
          <p:cNvPr id="11" name="Rechteck 10">
            <a:extLst>
              <a:ext uri="{FF2B5EF4-FFF2-40B4-BE49-F238E27FC236}">
                <a16:creationId xmlns:a16="http://schemas.microsoft.com/office/drawing/2014/main" id="{C0D48A03-F887-CED3-702B-668D19A2726E}"/>
              </a:ext>
            </a:extLst>
          </p:cNvPr>
          <p:cNvSpPr/>
          <p:nvPr/>
        </p:nvSpPr>
        <p:spPr>
          <a:xfrm>
            <a:off x="348406" y="2306183"/>
            <a:ext cx="5947462" cy="2646878"/>
          </a:xfrm>
          <a:prstGeom prst="rect">
            <a:avLst/>
          </a:prstGeom>
        </p:spPr>
        <p:txBody>
          <a:bodyPr wrap="none">
            <a:spAutoFit/>
          </a:bodyPr>
          <a:lstStyle/>
          <a:p>
            <a:pPr algn="ctr"/>
            <a:r>
              <a:rPr lang="de-DE" sz="16600" dirty="0">
                <a:solidFill>
                  <a:schemeClr val="accent6">
                    <a:lumMod val="50000"/>
                  </a:schemeClr>
                </a:solidFill>
                <a:latin typeface="FUCXED CAPS Latin" pitchFamily="2" charset="0"/>
              </a:rPr>
              <a:t>Risiko</a:t>
            </a:r>
          </a:p>
        </p:txBody>
      </p:sp>
    </p:spTree>
    <p:extLst>
      <p:ext uri="{BB962C8B-B14F-4D97-AF65-F5344CB8AC3E}">
        <p14:creationId xmlns:p14="http://schemas.microsoft.com/office/powerpoint/2010/main" val="2161864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E1740AD5-80E7-3746-93E9-B4C3C7A74DEC}"/>
              </a:ext>
            </a:extLst>
          </p:cNvPr>
          <p:cNvPicPr>
            <a:picLocks noChangeAspect="1"/>
          </p:cNvPicPr>
          <p:nvPr/>
        </p:nvPicPr>
        <p:blipFill rotWithShape="1">
          <a:blip r:embed="rId3"/>
          <a:srcRect b="24494"/>
          <a:stretch/>
        </p:blipFill>
        <p:spPr>
          <a:xfrm>
            <a:off x="111512" y="0"/>
            <a:ext cx="9378175" cy="6644332"/>
          </a:xfrm>
          <a:prstGeom prst="rect">
            <a:avLst/>
          </a:prstGeom>
        </p:spPr>
      </p:pic>
      <p:pic>
        <p:nvPicPr>
          <p:cNvPr id="4" name="Grafik 3">
            <a:extLst>
              <a:ext uri="{FF2B5EF4-FFF2-40B4-BE49-F238E27FC236}">
                <a16:creationId xmlns:a16="http://schemas.microsoft.com/office/drawing/2014/main" id="{E7E6693A-74E3-B623-D0AF-BF624C15E349}"/>
              </a:ext>
            </a:extLst>
          </p:cNvPr>
          <p:cNvPicPr>
            <a:picLocks noChangeAspect="1"/>
          </p:cNvPicPr>
          <p:nvPr/>
        </p:nvPicPr>
        <p:blipFill rotWithShape="1">
          <a:blip r:embed="rId3"/>
          <a:srcRect l="2703" t="78177" r="67177" b="1194"/>
          <a:stretch/>
        </p:blipFill>
        <p:spPr>
          <a:xfrm>
            <a:off x="9389326" y="302879"/>
            <a:ext cx="2486723" cy="2464421"/>
          </a:xfrm>
          <a:prstGeom prst="rect">
            <a:avLst/>
          </a:prstGeom>
        </p:spPr>
      </p:pic>
      <p:sp>
        <p:nvSpPr>
          <p:cNvPr id="3" name="Textfeld 2">
            <a:extLst>
              <a:ext uri="{FF2B5EF4-FFF2-40B4-BE49-F238E27FC236}">
                <a16:creationId xmlns:a16="http://schemas.microsoft.com/office/drawing/2014/main" id="{E5D64A8F-2246-F041-20D9-15ACE546DA7D}"/>
              </a:ext>
            </a:extLst>
          </p:cNvPr>
          <p:cNvSpPr txBox="1"/>
          <p:nvPr/>
        </p:nvSpPr>
        <p:spPr>
          <a:xfrm>
            <a:off x="9586331" y="2936539"/>
            <a:ext cx="2193074" cy="3170099"/>
          </a:xfrm>
          <a:prstGeom prst="rect">
            <a:avLst/>
          </a:prstGeom>
          <a:noFill/>
        </p:spPr>
        <p:txBody>
          <a:bodyPr wrap="square" rtlCol="0">
            <a:spAutoFit/>
          </a:bodyPr>
          <a:lstStyle/>
          <a:p>
            <a:r>
              <a:rPr lang="de-DE" sz="2000" b="1" dirty="0">
                <a:latin typeface="+mj-lt"/>
                <a:ea typeface="Aptos" panose="020B0004020202020204" pitchFamily="34" charset="0"/>
              </a:rPr>
              <a:t>Definition Kippelemente:</a:t>
            </a:r>
            <a:r>
              <a:rPr lang="de-DE" sz="2000" b="1" dirty="0">
                <a:effectLst/>
                <a:latin typeface="+mj-lt"/>
                <a:ea typeface="Aptos" panose="020B0004020202020204" pitchFamily="34" charset="0"/>
              </a:rPr>
              <a:t> </a:t>
            </a:r>
            <a:r>
              <a:rPr lang="de-DE" sz="2000" dirty="0">
                <a:effectLst/>
                <a:latin typeface="+mj-lt"/>
                <a:ea typeface="Aptos" panose="020B0004020202020204" pitchFamily="34" charset="0"/>
              </a:rPr>
              <a:t>Verlust hätte weitreichende Folgen, dass die menschliche Zivilisation in ihrer jetzigen Form bedroht wäre.</a:t>
            </a:r>
            <a:r>
              <a:rPr lang="de-DE" sz="2000" dirty="0">
                <a:effectLst/>
                <a:latin typeface="+mj-lt"/>
              </a:rPr>
              <a:t> </a:t>
            </a:r>
            <a:endParaRPr lang="de-DE" sz="2000" dirty="0">
              <a:latin typeface="+mj-lt"/>
            </a:endParaRPr>
          </a:p>
        </p:txBody>
      </p:sp>
    </p:spTree>
    <p:extLst>
      <p:ext uri="{BB962C8B-B14F-4D97-AF65-F5344CB8AC3E}">
        <p14:creationId xmlns:p14="http://schemas.microsoft.com/office/powerpoint/2010/main" val="20530941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pic>
        <p:nvPicPr>
          <p:cNvPr id="6" name="Grafik 5" descr="Ein Bild, das draußen, Wasser, Mann, Menge enthält.&#10;&#10;Automatisch generierte Beschreibung">
            <a:extLst>
              <a:ext uri="{FF2B5EF4-FFF2-40B4-BE49-F238E27FC236}">
                <a16:creationId xmlns:a16="http://schemas.microsoft.com/office/drawing/2014/main" id="{0DF3169C-D6DB-4686-B9CC-07EDC1435A94}"/>
              </a:ext>
            </a:extLst>
          </p:cNvPr>
          <p:cNvPicPr>
            <a:picLocks noChangeAspect="1"/>
          </p:cNvPicPr>
          <p:nvPr/>
        </p:nvPicPr>
        <p:blipFill rotWithShape="1">
          <a:blip r:embed="rId3">
            <a:extLst>
              <a:ext uri="{28A0092B-C50C-407E-A947-70E740481C1C}">
                <a14:useLocalDpi xmlns:a14="http://schemas.microsoft.com/office/drawing/2010/main" val="0"/>
              </a:ext>
            </a:extLst>
          </a:blip>
          <a:srcRect l="-19794" r="19994"/>
          <a:stretch/>
        </p:blipFill>
        <p:spPr>
          <a:xfrm>
            <a:off x="-864441" y="1674750"/>
            <a:ext cx="6676159" cy="4461860"/>
          </a:xfrm>
          <a:prstGeom prst="rect">
            <a:avLst/>
          </a:prstGeom>
        </p:spPr>
      </p:pic>
      <p:sp>
        <p:nvSpPr>
          <p:cNvPr id="9" name="Titel 1">
            <a:extLst>
              <a:ext uri="{FF2B5EF4-FFF2-40B4-BE49-F238E27FC236}">
                <a16:creationId xmlns:a16="http://schemas.microsoft.com/office/drawing/2014/main" id="{F7F91750-1491-4350-AEEC-133870683934}"/>
              </a:ext>
            </a:extLst>
          </p:cNvPr>
          <p:cNvSpPr>
            <a:spLocks noGrp="1"/>
          </p:cNvSpPr>
          <p:nvPr>
            <p:ph type="title"/>
          </p:nvPr>
        </p:nvSpPr>
        <p:spPr>
          <a:xfrm>
            <a:off x="447894" y="333492"/>
            <a:ext cx="10515600" cy="1325563"/>
          </a:xfrm>
        </p:spPr>
        <p:txBody>
          <a:bodyPr/>
          <a:lstStyle/>
          <a:p>
            <a:r>
              <a:rPr lang="de-DE" dirty="0">
                <a:latin typeface="FUCXED CAPS Latin" panose="00000500000000000000" pitchFamily="50" charset="0"/>
              </a:rPr>
              <a:t>Kippelement Arktis: Rückkopplungseffekt durch den  Eis-Albedo-Effekt</a:t>
            </a:r>
          </a:p>
        </p:txBody>
      </p:sp>
      <p:sp>
        <p:nvSpPr>
          <p:cNvPr id="14" name="Textfeld 13">
            <a:extLst>
              <a:ext uri="{FF2B5EF4-FFF2-40B4-BE49-F238E27FC236}">
                <a16:creationId xmlns:a16="http://schemas.microsoft.com/office/drawing/2014/main" id="{8A52BAC2-2566-462D-A6A2-FF31D68CE453}"/>
              </a:ext>
            </a:extLst>
          </p:cNvPr>
          <p:cNvSpPr txBox="1"/>
          <p:nvPr/>
        </p:nvSpPr>
        <p:spPr>
          <a:xfrm>
            <a:off x="1720095" y="2295400"/>
            <a:ext cx="1508880"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4800" b="0" i="0" u="none" strike="noStrike" kern="1200" cap="none" spc="0" normalizeH="0" baseline="0" noProof="0" dirty="0">
                <a:ln>
                  <a:noFill/>
                </a:ln>
                <a:solidFill>
                  <a:srgbClr val="000000"/>
                </a:solidFill>
                <a:effectLst/>
                <a:uLnTx/>
                <a:uFillTx/>
                <a:latin typeface="FUCXED CAPS Latin" pitchFamily="2" charset="0"/>
              </a:rPr>
              <a:t>90%</a:t>
            </a:r>
          </a:p>
        </p:txBody>
      </p:sp>
      <p:sp>
        <p:nvSpPr>
          <p:cNvPr id="17" name="Textfeld 16">
            <a:extLst>
              <a:ext uri="{FF2B5EF4-FFF2-40B4-BE49-F238E27FC236}">
                <a16:creationId xmlns:a16="http://schemas.microsoft.com/office/drawing/2014/main" id="{6EEC8CD6-F192-464F-BC9A-6F2D791EF873}"/>
              </a:ext>
            </a:extLst>
          </p:cNvPr>
          <p:cNvSpPr txBox="1"/>
          <p:nvPr/>
        </p:nvSpPr>
        <p:spPr>
          <a:xfrm>
            <a:off x="4546402" y="3343705"/>
            <a:ext cx="1159292" cy="830997"/>
          </a:xfrm>
          <a:prstGeom prst="rect">
            <a:avLst/>
          </a:prstGeom>
          <a:noFill/>
        </p:spPr>
        <p:txBody>
          <a:bodyPr wrap="none" rtlCol="0">
            <a:spAutoFit/>
          </a:bodyPr>
          <a:lstStyle/>
          <a:p>
            <a:r>
              <a:rPr lang="de-DE" sz="4800" dirty="0">
                <a:solidFill>
                  <a:srgbClr val="FFFFFF"/>
                </a:solidFill>
                <a:latin typeface="FUCXED CAPS Latin" pitchFamily="2" charset="0"/>
              </a:rPr>
              <a:t>10%</a:t>
            </a:r>
          </a:p>
        </p:txBody>
      </p:sp>
      <p:pic>
        <p:nvPicPr>
          <p:cNvPr id="2" name="Grafik 1" descr="Ein Bild, das Text, Screenshot, Himmel enthält.&#10;&#10;KI-generierte Inhalte können fehlerhaft sein.">
            <a:extLst>
              <a:ext uri="{FF2B5EF4-FFF2-40B4-BE49-F238E27FC236}">
                <a16:creationId xmlns:a16="http://schemas.microsoft.com/office/drawing/2014/main" id="{E92E2F77-4F4D-2300-6140-CB568EE49538}"/>
              </a:ext>
            </a:extLst>
          </p:cNvPr>
          <p:cNvPicPr>
            <a:picLocks noChangeAspect="1"/>
          </p:cNvPicPr>
          <p:nvPr/>
        </p:nvPicPr>
        <p:blipFill>
          <a:blip r:embed="rId4">
            <a:extLst>
              <a:ext uri="{28A0092B-C50C-407E-A947-70E740481C1C}">
                <a14:useLocalDpi xmlns:a14="http://schemas.microsoft.com/office/drawing/2010/main" val="0"/>
              </a:ext>
            </a:extLst>
          </a:blip>
          <a:srcRect t="8611" b="46945"/>
          <a:stretch>
            <a:fillRect/>
          </a:stretch>
        </p:blipFill>
        <p:spPr>
          <a:xfrm>
            <a:off x="6611211" y="1583077"/>
            <a:ext cx="5388612" cy="5183250"/>
          </a:xfrm>
          <a:prstGeom prst="rect">
            <a:avLst/>
          </a:prstGeom>
        </p:spPr>
      </p:pic>
    </p:spTree>
    <p:extLst>
      <p:ext uri="{BB962C8B-B14F-4D97-AF65-F5344CB8AC3E}">
        <p14:creationId xmlns:p14="http://schemas.microsoft.com/office/powerpoint/2010/main" val="10853125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AA3C6631-1B33-AE4A-B0E5-A613E9D8DD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81472" y="130874"/>
            <a:ext cx="7453929" cy="6596252"/>
          </a:xfrm>
          <a:prstGeom prst="rect">
            <a:avLst/>
          </a:prstGeom>
        </p:spPr>
      </p:pic>
      <p:sp>
        <p:nvSpPr>
          <p:cNvPr id="4" name="Textfeld 3">
            <a:extLst>
              <a:ext uri="{FF2B5EF4-FFF2-40B4-BE49-F238E27FC236}">
                <a16:creationId xmlns:a16="http://schemas.microsoft.com/office/drawing/2014/main" id="{8A6E3452-DE1D-47CE-E9F3-242A6B425579}"/>
              </a:ext>
            </a:extLst>
          </p:cNvPr>
          <p:cNvSpPr txBox="1"/>
          <p:nvPr/>
        </p:nvSpPr>
        <p:spPr>
          <a:xfrm>
            <a:off x="527255" y="250411"/>
            <a:ext cx="3336822" cy="1323439"/>
          </a:xfrm>
          <a:prstGeom prst="rect">
            <a:avLst/>
          </a:prstGeom>
          <a:noFill/>
        </p:spPr>
        <p:txBody>
          <a:bodyPr wrap="square">
            <a:spAutoFit/>
          </a:bodyPr>
          <a:lstStyle/>
          <a:p>
            <a:r>
              <a:rPr lang="de-DE" sz="4000" dirty="0">
                <a:latin typeface="FUCXED CAPS Latin" panose="00000500000000000000" pitchFamily="50" charset="0"/>
              </a:rPr>
              <a:t>Kippelement Grönland</a:t>
            </a:r>
            <a:endParaRPr lang="de-DE" sz="4000" dirty="0"/>
          </a:p>
        </p:txBody>
      </p:sp>
      <p:pic>
        <p:nvPicPr>
          <p:cNvPr id="5" name="Grafik 4" descr="Ein Bild, das Text, Screenshot, Karte enthält.&#10;&#10;Automatisch generierte Beschreibung">
            <a:extLst>
              <a:ext uri="{FF2B5EF4-FFF2-40B4-BE49-F238E27FC236}">
                <a16:creationId xmlns:a16="http://schemas.microsoft.com/office/drawing/2014/main" id="{0A3A32AA-11D7-9789-60F1-11D20131964C}"/>
              </a:ext>
            </a:extLst>
          </p:cNvPr>
          <p:cNvPicPr>
            <a:picLocks noChangeAspect="1"/>
          </p:cNvPicPr>
          <p:nvPr/>
        </p:nvPicPr>
        <p:blipFill>
          <a:blip r:embed="rId4">
            <a:extLst>
              <a:ext uri="{28A0092B-C50C-407E-A947-70E740481C1C}">
                <a14:useLocalDpi xmlns:a14="http://schemas.microsoft.com/office/drawing/2010/main" val="0"/>
              </a:ext>
            </a:extLst>
          </a:blip>
          <a:srcRect l="20230" t="32743" r="8034" b="16521"/>
          <a:stretch/>
        </p:blipFill>
        <p:spPr>
          <a:xfrm>
            <a:off x="89330" y="2543246"/>
            <a:ext cx="7808696" cy="3061010"/>
          </a:xfrm>
          <a:prstGeom prst="rect">
            <a:avLst/>
          </a:prstGeom>
        </p:spPr>
      </p:pic>
    </p:spTree>
    <p:extLst>
      <p:ext uri="{BB962C8B-B14F-4D97-AF65-F5344CB8AC3E}">
        <p14:creationId xmlns:p14="http://schemas.microsoft.com/office/powerpoint/2010/main" val="1699983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24094E-5558-D831-30E5-31CEDE07C0F1}"/>
            </a:ext>
          </a:extLst>
        </p:cNvPr>
        <p:cNvGrpSpPr/>
        <p:nvPr/>
      </p:nvGrpSpPr>
      <p:grpSpPr>
        <a:xfrm>
          <a:off x="0" y="0"/>
          <a:ext cx="0" cy="0"/>
          <a:chOff x="0" y="0"/>
          <a:chExt cx="0" cy="0"/>
        </a:xfrm>
      </p:grpSpPr>
      <p:pic>
        <p:nvPicPr>
          <p:cNvPr id="2" name="Grafik 1">
            <a:extLst>
              <a:ext uri="{FF2B5EF4-FFF2-40B4-BE49-F238E27FC236}">
                <a16:creationId xmlns:a16="http://schemas.microsoft.com/office/drawing/2014/main" id="{EE3E675B-2146-676F-563A-14D5639D3836}"/>
              </a:ext>
            </a:extLst>
          </p:cNvPr>
          <p:cNvPicPr>
            <a:picLocks noChangeAspect="1"/>
          </p:cNvPicPr>
          <p:nvPr/>
        </p:nvPicPr>
        <p:blipFill rotWithShape="1">
          <a:blip r:embed="rId3"/>
          <a:srcRect b="24494"/>
          <a:stretch/>
        </p:blipFill>
        <p:spPr>
          <a:xfrm>
            <a:off x="111512" y="0"/>
            <a:ext cx="9378175" cy="6644332"/>
          </a:xfrm>
          <a:prstGeom prst="rect">
            <a:avLst/>
          </a:prstGeom>
        </p:spPr>
      </p:pic>
      <p:pic>
        <p:nvPicPr>
          <p:cNvPr id="4" name="Grafik 3">
            <a:extLst>
              <a:ext uri="{FF2B5EF4-FFF2-40B4-BE49-F238E27FC236}">
                <a16:creationId xmlns:a16="http://schemas.microsoft.com/office/drawing/2014/main" id="{581ABB48-F6F7-8AB8-DFAE-DBB831CFB67A}"/>
              </a:ext>
            </a:extLst>
          </p:cNvPr>
          <p:cNvPicPr>
            <a:picLocks noChangeAspect="1"/>
          </p:cNvPicPr>
          <p:nvPr/>
        </p:nvPicPr>
        <p:blipFill rotWithShape="1">
          <a:blip r:embed="rId3"/>
          <a:srcRect l="2703" t="78177" r="67177" b="1194"/>
          <a:stretch/>
        </p:blipFill>
        <p:spPr>
          <a:xfrm>
            <a:off x="9389326" y="302879"/>
            <a:ext cx="2486723" cy="2464421"/>
          </a:xfrm>
          <a:prstGeom prst="rect">
            <a:avLst/>
          </a:prstGeom>
        </p:spPr>
      </p:pic>
      <p:sp>
        <p:nvSpPr>
          <p:cNvPr id="3" name="Textfeld 2">
            <a:extLst>
              <a:ext uri="{FF2B5EF4-FFF2-40B4-BE49-F238E27FC236}">
                <a16:creationId xmlns:a16="http://schemas.microsoft.com/office/drawing/2014/main" id="{35DC4FBF-568D-63B4-442C-0B2B3238E9CB}"/>
              </a:ext>
            </a:extLst>
          </p:cNvPr>
          <p:cNvSpPr txBox="1"/>
          <p:nvPr/>
        </p:nvSpPr>
        <p:spPr>
          <a:xfrm>
            <a:off x="9586331" y="2936539"/>
            <a:ext cx="2193074" cy="3170099"/>
          </a:xfrm>
          <a:prstGeom prst="rect">
            <a:avLst/>
          </a:prstGeom>
          <a:noFill/>
        </p:spPr>
        <p:txBody>
          <a:bodyPr wrap="square" rtlCol="0">
            <a:spAutoFit/>
          </a:bodyPr>
          <a:lstStyle/>
          <a:p>
            <a:r>
              <a:rPr lang="de-DE" sz="2000" b="1" dirty="0">
                <a:latin typeface="+mj-lt"/>
                <a:ea typeface="Aptos" panose="020B0004020202020204" pitchFamily="34" charset="0"/>
              </a:rPr>
              <a:t>Definition Kippelemente:</a:t>
            </a:r>
            <a:r>
              <a:rPr lang="de-DE" sz="2000" b="1" dirty="0">
                <a:effectLst/>
                <a:latin typeface="+mj-lt"/>
                <a:ea typeface="Aptos" panose="020B0004020202020204" pitchFamily="34" charset="0"/>
              </a:rPr>
              <a:t> </a:t>
            </a:r>
            <a:r>
              <a:rPr lang="de-DE" sz="2000" dirty="0">
                <a:effectLst/>
                <a:latin typeface="+mj-lt"/>
                <a:ea typeface="Aptos" panose="020B0004020202020204" pitchFamily="34" charset="0"/>
              </a:rPr>
              <a:t>Verlust hätte weitreichende Folgen, dass die menschliche Zivilisation in ihrer jetzigen Form bedroht wäre.</a:t>
            </a:r>
            <a:r>
              <a:rPr lang="de-DE" sz="2000" dirty="0">
                <a:effectLst/>
                <a:latin typeface="+mj-lt"/>
              </a:rPr>
              <a:t> </a:t>
            </a:r>
            <a:endParaRPr lang="de-DE" sz="2000" dirty="0">
              <a:latin typeface="+mj-lt"/>
            </a:endParaRPr>
          </a:p>
        </p:txBody>
      </p:sp>
    </p:spTree>
    <p:extLst>
      <p:ext uri="{BB962C8B-B14F-4D97-AF65-F5344CB8AC3E}">
        <p14:creationId xmlns:p14="http://schemas.microsoft.com/office/powerpoint/2010/main" val="36092442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pic>
        <p:nvPicPr>
          <p:cNvPr id="3" name="Grafik 2" descr="Ein Bild, das Welt, Cartoon, Text enthält.&#10;&#10;Automatisch generierte Beschreibung">
            <a:extLst>
              <a:ext uri="{FF2B5EF4-FFF2-40B4-BE49-F238E27FC236}">
                <a16:creationId xmlns:a16="http://schemas.microsoft.com/office/drawing/2014/main" id="{7179F785-306A-C85A-F348-E9BAD077D3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2393" y="1226403"/>
            <a:ext cx="11323991" cy="5029431"/>
          </a:xfrm>
          <a:prstGeom prst="rect">
            <a:avLst/>
          </a:prstGeom>
        </p:spPr>
      </p:pic>
      <p:sp>
        <p:nvSpPr>
          <p:cNvPr id="4" name="Textfeld 3">
            <a:extLst>
              <a:ext uri="{FF2B5EF4-FFF2-40B4-BE49-F238E27FC236}">
                <a16:creationId xmlns:a16="http://schemas.microsoft.com/office/drawing/2014/main" id="{C061302C-449E-DD62-7CB0-0F3C5DE3CB2A}"/>
              </a:ext>
            </a:extLst>
          </p:cNvPr>
          <p:cNvSpPr txBox="1"/>
          <p:nvPr/>
        </p:nvSpPr>
        <p:spPr>
          <a:xfrm>
            <a:off x="394609" y="248223"/>
            <a:ext cx="5832046" cy="707886"/>
          </a:xfrm>
          <a:prstGeom prst="rect">
            <a:avLst/>
          </a:prstGeom>
          <a:noFill/>
        </p:spPr>
        <p:txBody>
          <a:bodyPr wrap="none" rtlCol="0">
            <a:spAutoFit/>
          </a:bodyPr>
          <a:lstStyle/>
          <a:p>
            <a:r>
              <a:rPr lang="de-DE" sz="4000" b="1" dirty="0"/>
              <a:t>Kippelement Jetstream</a:t>
            </a:r>
          </a:p>
        </p:txBody>
      </p:sp>
    </p:spTree>
    <p:extLst>
      <p:ext uri="{BB962C8B-B14F-4D97-AF65-F5344CB8AC3E}">
        <p14:creationId xmlns:p14="http://schemas.microsoft.com/office/powerpoint/2010/main" val="39455525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DD433626-C919-504F-A82C-8CC74983B316}"/>
              </a:ext>
            </a:extLst>
          </p:cNvPr>
          <p:cNvSpPr txBox="1"/>
          <p:nvPr/>
        </p:nvSpPr>
        <p:spPr>
          <a:xfrm>
            <a:off x="-61089" y="5437604"/>
            <a:ext cx="12314178" cy="1015663"/>
          </a:xfrm>
          <a:prstGeom prst="rect">
            <a:avLst/>
          </a:prstGeom>
          <a:noFill/>
        </p:spPr>
        <p:txBody>
          <a:bodyPr wrap="square" rtlCol="0">
            <a:spAutoFit/>
          </a:bodyPr>
          <a:lstStyle/>
          <a:p>
            <a:pPr algn="ctr"/>
            <a:r>
              <a:rPr lang="de-DE" sz="6000" dirty="0">
                <a:latin typeface="FUCXED CAPS Latin" pitchFamily="2" charset="0"/>
              </a:rPr>
              <a:t>= Schaden </a:t>
            </a:r>
            <a:r>
              <a:rPr lang="de-DE" sz="6000" dirty="0"/>
              <a:t>x</a:t>
            </a:r>
            <a:r>
              <a:rPr lang="de-DE" sz="6000" dirty="0">
                <a:latin typeface="FUCXED CAPS Latin" pitchFamily="2" charset="0"/>
              </a:rPr>
              <a:t> Wahrscheinlichkeit</a:t>
            </a:r>
          </a:p>
        </p:txBody>
      </p:sp>
      <p:pic>
        <p:nvPicPr>
          <p:cNvPr id="9" name="Grafik 8">
            <a:extLst>
              <a:ext uri="{FF2B5EF4-FFF2-40B4-BE49-F238E27FC236}">
                <a16:creationId xmlns:a16="http://schemas.microsoft.com/office/drawing/2014/main" id="{91B0EFC1-81B5-B345-B41E-C9FCB1488B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31029" y="1433044"/>
            <a:ext cx="3712565" cy="3712565"/>
          </a:xfrm>
          <a:prstGeom prst="rect">
            <a:avLst/>
          </a:prstGeom>
        </p:spPr>
      </p:pic>
      <p:pic>
        <p:nvPicPr>
          <p:cNvPr id="10" name="Grafik 9">
            <a:extLst>
              <a:ext uri="{FF2B5EF4-FFF2-40B4-BE49-F238E27FC236}">
                <a16:creationId xmlns:a16="http://schemas.microsoft.com/office/drawing/2014/main" id="{80C79D5A-EEC6-2242-B71D-9AB11B7A54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6096000" y="213844"/>
            <a:ext cx="2438400" cy="2438400"/>
          </a:xfrm>
          <a:prstGeom prst="rect">
            <a:avLst/>
          </a:prstGeom>
        </p:spPr>
      </p:pic>
      <p:sp>
        <p:nvSpPr>
          <p:cNvPr id="11" name="Rechteck 10">
            <a:extLst>
              <a:ext uri="{FF2B5EF4-FFF2-40B4-BE49-F238E27FC236}">
                <a16:creationId xmlns:a16="http://schemas.microsoft.com/office/drawing/2014/main" id="{0F8633D1-2415-D743-9C4F-C3E56E760907}"/>
              </a:ext>
            </a:extLst>
          </p:cNvPr>
          <p:cNvSpPr/>
          <p:nvPr/>
        </p:nvSpPr>
        <p:spPr>
          <a:xfrm>
            <a:off x="348406" y="2306183"/>
            <a:ext cx="5947462" cy="2646878"/>
          </a:xfrm>
          <a:prstGeom prst="rect">
            <a:avLst/>
          </a:prstGeom>
        </p:spPr>
        <p:txBody>
          <a:bodyPr wrap="none">
            <a:spAutoFit/>
          </a:bodyPr>
          <a:lstStyle/>
          <a:p>
            <a:pPr algn="ctr"/>
            <a:r>
              <a:rPr lang="de-DE" sz="16600" dirty="0">
                <a:solidFill>
                  <a:schemeClr val="accent6">
                    <a:lumMod val="50000"/>
                  </a:schemeClr>
                </a:solidFill>
                <a:latin typeface="FUCXED CAPS Latin" pitchFamily="2" charset="0"/>
              </a:rPr>
              <a:t>Risiko</a:t>
            </a:r>
          </a:p>
        </p:txBody>
      </p:sp>
    </p:spTree>
    <p:extLst>
      <p:ext uri="{BB962C8B-B14F-4D97-AF65-F5344CB8AC3E}">
        <p14:creationId xmlns:p14="http://schemas.microsoft.com/office/powerpoint/2010/main" val="7823657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pic>
        <p:nvPicPr>
          <p:cNvPr id="3" name="Grafik 2" descr="Ein Bild, das Text, Karte, Screenshot enthält.&#10;&#10;Automatisch generierte Beschreibung">
            <a:extLst>
              <a:ext uri="{FF2B5EF4-FFF2-40B4-BE49-F238E27FC236}">
                <a16:creationId xmlns:a16="http://schemas.microsoft.com/office/drawing/2014/main" id="{1B7A5CED-628D-9012-68C2-D18831EF8D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6550" y="133350"/>
            <a:ext cx="8730630" cy="6409048"/>
          </a:xfrm>
          <a:prstGeom prst="rect">
            <a:avLst/>
          </a:prstGeom>
        </p:spPr>
      </p:pic>
    </p:spTree>
    <p:extLst>
      <p:ext uri="{BB962C8B-B14F-4D97-AF65-F5344CB8AC3E}">
        <p14:creationId xmlns:p14="http://schemas.microsoft.com/office/powerpoint/2010/main" val="25304223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52375C-92D1-B307-D499-43312F624AC1}"/>
            </a:ext>
          </a:extLst>
        </p:cNvPr>
        <p:cNvGrpSpPr/>
        <p:nvPr/>
      </p:nvGrpSpPr>
      <p:grpSpPr>
        <a:xfrm>
          <a:off x="0" y="0"/>
          <a:ext cx="0" cy="0"/>
          <a:chOff x="0" y="0"/>
          <a:chExt cx="0" cy="0"/>
        </a:xfrm>
      </p:grpSpPr>
      <p:pic>
        <p:nvPicPr>
          <p:cNvPr id="2" name="Grafik 1">
            <a:extLst>
              <a:ext uri="{FF2B5EF4-FFF2-40B4-BE49-F238E27FC236}">
                <a16:creationId xmlns:a16="http://schemas.microsoft.com/office/drawing/2014/main" id="{559E4E83-21CD-C8FE-4598-CF9E44903D85}"/>
              </a:ext>
            </a:extLst>
          </p:cNvPr>
          <p:cNvPicPr>
            <a:picLocks noChangeAspect="1"/>
          </p:cNvPicPr>
          <p:nvPr/>
        </p:nvPicPr>
        <p:blipFill rotWithShape="1">
          <a:blip r:embed="rId3"/>
          <a:srcRect b="24494"/>
          <a:stretch/>
        </p:blipFill>
        <p:spPr>
          <a:xfrm>
            <a:off x="111512" y="0"/>
            <a:ext cx="9378175" cy="6644332"/>
          </a:xfrm>
          <a:prstGeom prst="rect">
            <a:avLst/>
          </a:prstGeom>
        </p:spPr>
      </p:pic>
      <p:pic>
        <p:nvPicPr>
          <p:cNvPr id="4" name="Grafik 3">
            <a:extLst>
              <a:ext uri="{FF2B5EF4-FFF2-40B4-BE49-F238E27FC236}">
                <a16:creationId xmlns:a16="http://schemas.microsoft.com/office/drawing/2014/main" id="{9669543D-D811-10F4-B2A3-6E7E85E6DDA5}"/>
              </a:ext>
            </a:extLst>
          </p:cNvPr>
          <p:cNvPicPr>
            <a:picLocks noChangeAspect="1"/>
          </p:cNvPicPr>
          <p:nvPr/>
        </p:nvPicPr>
        <p:blipFill rotWithShape="1">
          <a:blip r:embed="rId3"/>
          <a:srcRect l="2703" t="78177" r="67177" b="1194"/>
          <a:stretch/>
        </p:blipFill>
        <p:spPr>
          <a:xfrm>
            <a:off x="9389326" y="302879"/>
            <a:ext cx="2486723" cy="2464421"/>
          </a:xfrm>
          <a:prstGeom prst="rect">
            <a:avLst/>
          </a:prstGeom>
        </p:spPr>
      </p:pic>
      <p:sp>
        <p:nvSpPr>
          <p:cNvPr id="3" name="Textfeld 2">
            <a:extLst>
              <a:ext uri="{FF2B5EF4-FFF2-40B4-BE49-F238E27FC236}">
                <a16:creationId xmlns:a16="http://schemas.microsoft.com/office/drawing/2014/main" id="{B2FDCD70-196B-3B48-81BB-D0C0C4A676E9}"/>
              </a:ext>
            </a:extLst>
          </p:cNvPr>
          <p:cNvSpPr txBox="1"/>
          <p:nvPr/>
        </p:nvSpPr>
        <p:spPr>
          <a:xfrm>
            <a:off x="9586331" y="2936539"/>
            <a:ext cx="2193074" cy="3170099"/>
          </a:xfrm>
          <a:prstGeom prst="rect">
            <a:avLst/>
          </a:prstGeom>
          <a:noFill/>
        </p:spPr>
        <p:txBody>
          <a:bodyPr wrap="square" rtlCol="0">
            <a:spAutoFit/>
          </a:bodyPr>
          <a:lstStyle/>
          <a:p>
            <a:r>
              <a:rPr lang="de-DE" sz="2000" b="1" dirty="0">
                <a:latin typeface="+mj-lt"/>
                <a:ea typeface="Aptos" panose="020B0004020202020204" pitchFamily="34" charset="0"/>
              </a:rPr>
              <a:t>Definition Kippelemente:</a:t>
            </a:r>
            <a:r>
              <a:rPr lang="de-DE" sz="2000" b="1" dirty="0">
                <a:effectLst/>
                <a:latin typeface="+mj-lt"/>
                <a:ea typeface="Aptos" panose="020B0004020202020204" pitchFamily="34" charset="0"/>
              </a:rPr>
              <a:t> </a:t>
            </a:r>
            <a:r>
              <a:rPr lang="de-DE" sz="2000" dirty="0">
                <a:effectLst/>
                <a:latin typeface="+mj-lt"/>
                <a:ea typeface="Aptos" panose="020B0004020202020204" pitchFamily="34" charset="0"/>
              </a:rPr>
              <a:t>Verlust hätte weitreichende Folgen, dass die menschliche Zivilisation in ihrer jetzigen Form bedroht wäre.</a:t>
            </a:r>
            <a:r>
              <a:rPr lang="de-DE" sz="2000" dirty="0">
                <a:effectLst/>
                <a:latin typeface="+mj-lt"/>
              </a:rPr>
              <a:t> </a:t>
            </a:r>
            <a:endParaRPr lang="de-DE" sz="2000" dirty="0">
              <a:latin typeface="+mj-lt"/>
            </a:endParaRPr>
          </a:p>
        </p:txBody>
      </p:sp>
    </p:spTree>
    <p:extLst>
      <p:ext uri="{BB962C8B-B14F-4D97-AF65-F5344CB8AC3E}">
        <p14:creationId xmlns:p14="http://schemas.microsoft.com/office/powerpoint/2010/main" val="6792401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Grafik 5" descr="Ein Bild, das Text, Welt, Erde, Karte enthält.&#10;&#10;KI-generierte Inhalte können fehlerhaft sein.">
            <a:extLst>
              <a:ext uri="{FF2B5EF4-FFF2-40B4-BE49-F238E27FC236}">
                <a16:creationId xmlns:a16="http://schemas.microsoft.com/office/drawing/2014/main" id="{692242B5-9308-7212-B5EE-FDA6F91E3B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59737" y="900583"/>
            <a:ext cx="4932263" cy="4567176"/>
          </a:xfrm>
          <a:prstGeom prst="rect">
            <a:avLst/>
          </a:prstGeom>
        </p:spPr>
      </p:pic>
      <p:sp>
        <p:nvSpPr>
          <p:cNvPr id="8" name="Textfeld 7">
            <a:extLst>
              <a:ext uri="{FF2B5EF4-FFF2-40B4-BE49-F238E27FC236}">
                <a16:creationId xmlns:a16="http://schemas.microsoft.com/office/drawing/2014/main" id="{745CC243-A39C-A6C8-6C3E-A7552F1D7156}"/>
              </a:ext>
            </a:extLst>
          </p:cNvPr>
          <p:cNvSpPr txBox="1"/>
          <p:nvPr/>
        </p:nvSpPr>
        <p:spPr>
          <a:xfrm>
            <a:off x="730181" y="3429000"/>
            <a:ext cx="5120466" cy="1815882"/>
          </a:xfrm>
          <a:prstGeom prst="rect">
            <a:avLst/>
          </a:prstGeom>
          <a:noFill/>
        </p:spPr>
        <p:txBody>
          <a:bodyPr wrap="square">
            <a:spAutoFit/>
          </a:bodyPr>
          <a:lstStyle/>
          <a:p>
            <a:r>
              <a:rPr lang="de-DE" sz="2200" kern="100" dirty="0">
                <a:solidFill>
                  <a:srgbClr val="000000"/>
                </a:solidFill>
                <a:latin typeface="Arial" panose="020B0604020202020204" pitchFamily="34" charset="0"/>
                <a:ea typeface="Aptos" panose="020B0004020202020204" pitchFamily="34" charset="0"/>
                <a:cs typeface="Times New Roman" panose="02020603050405020304" pitchFamily="18" charset="0"/>
              </a:rPr>
              <a:t>Die aktuellen, überraschenden Veränderungen im </a:t>
            </a:r>
            <a:r>
              <a:rPr lang="de-DE" sz="2200" b="1" kern="100" dirty="0">
                <a:solidFill>
                  <a:srgbClr val="000000"/>
                </a:solidFill>
                <a:effectLst/>
                <a:latin typeface="Arial" panose="020B0604020202020204" pitchFamily="34" charset="0"/>
                <a:ea typeface="Aptos" panose="020B0004020202020204" pitchFamily="34" charset="0"/>
                <a:cs typeface="Times New Roman" panose="02020603050405020304" pitchFamily="18" charset="0"/>
              </a:rPr>
              <a:t>Antarktischen </a:t>
            </a:r>
            <a:r>
              <a:rPr lang="de-DE" sz="2200" b="1" kern="100" dirty="0" err="1">
                <a:solidFill>
                  <a:srgbClr val="000000"/>
                </a:solidFill>
                <a:effectLst/>
                <a:latin typeface="Arial" panose="020B0604020202020204" pitchFamily="34" charset="0"/>
                <a:ea typeface="Aptos" panose="020B0004020202020204" pitchFamily="34" charset="0"/>
                <a:cs typeface="Times New Roman" panose="02020603050405020304" pitchFamily="18" charset="0"/>
              </a:rPr>
              <a:t>Zirkumpolarstrom</a:t>
            </a:r>
            <a:r>
              <a:rPr lang="de-DE" sz="2200" b="1" kern="100" dirty="0">
                <a:solidFill>
                  <a:srgbClr val="000000"/>
                </a:solidFill>
                <a:effectLst/>
                <a:latin typeface="Arial" panose="020B0604020202020204" pitchFamily="34" charset="0"/>
                <a:ea typeface="Aptos" panose="020B0004020202020204" pitchFamily="34" charset="0"/>
                <a:cs typeface="Times New Roman" panose="02020603050405020304" pitchFamily="18" charset="0"/>
              </a:rPr>
              <a:t> </a:t>
            </a:r>
            <a:r>
              <a:rPr lang="de-DE" sz="2200" kern="100" dirty="0">
                <a:effectLst/>
                <a:latin typeface="Arial" panose="020B0604020202020204" pitchFamily="34" charset="0"/>
                <a:ea typeface="Aptos" panose="020B0004020202020204" pitchFamily="34" charset="0"/>
                <a:cs typeface="Times New Roman" panose="02020603050405020304" pitchFamily="18" charset="0"/>
              </a:rPr>
              <a:t>(Subpolar </a:t>
            </a:r>
            <a:r>
              <a:rPr lang="de-DE" sz="2200" kern="100" dirty="0" err="1">
                <a:effectLst/>
                <a:latin typeface="Arial" panose="020B0604020202020204" pitchFamily="34" charset="0"/>
                <a:ea typeface="Aptos" panose="020B0004020202020204" pitchFamily="34" charset="0"/>
                <a:cs typeface="Times New Roman" panose="02020603050405020304" pitchFamily="18" charset="0"/>
              </a:rPr>
              <a:t>Gyre</a:t>
            </a:r>
            <a:r>
              <a:rPr lang="de-DE" sz="2200" kern="100" dirty="0">
                <a:effectLst/>
                <a:latin typeface="Arial" panose="020B0604020202020204" pitchFamily="34" charset="0"/>
                <a:ea typeface="Aptos" panose="020B0004020202020204" pitchFamily="34" charset="0"/>
                <a:cs typeface="Times New Roman" panose="02020603050405020304" pitchFamily="18" charset="0"/>
              </a:rPr>
              <a:t> </a:t>
            </a:r>
            <a:r>
              <a:rPr lang="de-DE" sz="2200" kern="100" dirty="0" err="1">
                <a:effectLst/>
                <a:latin typeface="Arial" panose="020B0604020202020204" pitchFamily="34" charset="0"/>
                <a:ea typeface="Aptos" panose="020B0004020202020204" pitchFamily="34" charset="0"/>
                <a:cs typeface="Times New Roman" panose="02020603050405020304" pitchFamily="18" charset="0"/>
              </a:rPr>
              <a:t>Convection</a:t>
            </a:r>
            <a:r>
              <a:rPr lang="de-DE" sz="2200" kern="100" dirty="0">
                <a:effectLst/>
                <a:latin typeface="Arial" panose="020B0604020202020204" pitchFamily="34" charset="0"/>
                <a:ea typeface="Aptos" panose="020B0004020202020204" pitchFamily="34" charset="0"/>
                <a:cs typeface="Times New Roman" panose="02020603050405020304" pitchFamily="18" charset="0"/>
              </a:rPr>
              <a:t>) </a:t>
            </a:r>
            <a:r>
              <a:rPr lang="de-DE" sz="2200" kern="100" dirty="0">
                <a:solidFill>
                  <a:srgbClr val="000000"/>
                </a:solidFill>
                <a:effectLst/>
                <a:latin typeface="Arial" panose="020B0604020202020204" pitchFamily="34" charset="0"/>
                <a:ea typeface="Aptos" panose="020B0004020202020204" pitchFamily="34" charset="0"/>
                <a:cs typeface="Times New Roman" panose="02020603050405020304" pitchFamily="18" charset="0"/>
              </a:rPr>
              <a:t>tragen zur Destabilisierung der Gletscher bei.</a:t>
            </a:r>
            <a:endParaRPr lang="de-DE" sz="22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10" name="Textfeld 9">
            <a:extLst>
              <a:ext uri="{FF2B5EF4-FFF2-40B4-BE49-F238E27FC236}">
                <a16:creationId xmlns:a16="http://schemas.microsoft.com/office/drawing/2014/main" id="{ACD9577D-97B4-76E2-A262-D47C67F397F8}"/>
              </a:ext>
            </a:extLst>
          </p:cNvPr>
          <p:cNvSpPr txBox="1"/>
          <p:nvPr/>
        </p:nvSpPr>
        <p:spPr>
          <a:xfrm>
            <a:off x="643867" y="1927116"/>
            <a:ext cx="5452133" cy="1107996"/>
          </a:xfrm>
          <a:prstGeom prst="rect">
            <a:avLst/>
          </a:prstGeom>
          <a:noFill/>
        </p:spPr>
        <p:txBody>
          <a:bodyPr wrap="square">
            <a:spAutoFit/>
          </a:bodyPr>
          <a:lstStyle/>
          <a:p>
            <a:r>
              <a:rPr lang="de-DE" sz="2200" kern="100" dirty="0">
                <a:solidFill>
                  <a:srgbClr val="000000"/>
                </a:solidFill>
                <a:effectLst/>
                <a:latin typeface="Arial" panose="020B0604020202020204" pitchFamily="34" charset="0"/>
                <a:ea typeface="Aptos" panose="020B0004020202020204" pitchFamily="34" charset="0"/>
                <a:cs typeface="Times New Roman" panose="02020603050405020304" pitchFamily="18" charset="0"/>
              </a:rPr>
              <a:t>Das </a:t>
            </a:r>
            <a:r>
              <a:rPr lang="de-DE" sz="2200" b="1" kern="100" dirty="0">
                <a:solidFill>
                  <a:srgbClr val="000000"/>
                </a:solidFill>
                <a:effectLst/>
                <a:latin typeface="Arial" panose="020B0604020202020204" pitchFamily="34" charset="0"/>
                <a:ea typeface="Aptos" panose="020B0004020202020204" pitchFamily="34" charset="0"/>
                <a:cs typeface="Times New Roman" panose="02020603050405020304" pitchFamily="18" charset="0"/>
              </a:rPr>
              <a:t>Westantarktische Eisschild </a:t>
            </a:r>
            <a:r>
              <a:rPr lang="de-DE" sz="2200" kern="100" dirty="0">
                <a:solidFill>
                  <a:srgbClr val="000000"/>
                </a:solidFill>
                <a:effectLst/>
                <a:latin typeface="Arial" panose="020B0604020202020204" pitchFamily="34" charset="0"/>
                <a:ea typeface="Aptos" panose="020B0004020202020204" pitchFamily="34" charset="0"/>
                <a:cs typeface="Times New Roman" panose="02020603050405020304" pitchFamily="18" charset="0"/>
              </a:rPr>
              <a:t>steht womöglich vor dem </a:t>
            </a:r>
            <a:r>
              <a:rPr lang="de-DE" sz="2200" kern="100" dirty="0">
                <a:solidFill>
                  <a:srgbClr val="000000"/>
                </a:solidFill>
                <a:latin typeface="Arial" panose="020B0604020202020204" pitchFamily="34" charset="0"/>
                <a:ea typeface="Aptos" panose="020B0004020202020204" pitchFamily="34" charset="0"/>
                <a:cs typeface="Times New Roman" panose="02020603050405020304" pitchFamily="18" charset="0"/>
              </a:rPr>
              <a:t>Kollaps. 5 m Meeresanstieg</a:t>
            </a:r>
            <a:r>
              <a:rPr lang="de-DE" sz="2000" kern="100" dirty="0">
                <a:solidFill>
                  <a:srgbClr val="000000"/>
                </a:solidFill>
                <a:latin typeface="Arial" panose="020B0604020202020204" pitchFamily="34" charset="0"/>
                <a:ea typeface="Aptos" panose="020B0004020202020204" pitchFamily="34" charset="0"/>
                <a:cs typeface="Times New Roman" panose="02020603050405020304" pitchFamily="18" charset="0"/>
              </a:rPr>
              <a:t> wäre die Folge.</a:t>
            </a:r>
            <a:endParaRPr lang="de-DE" sz="22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2" name="Textfeld 1">
            <a:extLst>
              <a:ext uri="{FF2B5EF4-FFF2-40B4-BE49-F238E27FC236}">
                <a16:creationId xmlns:a16="http://schemas.microsoft.com/office/drawing/2014/main" id="{2C646F09-3A48-A901-83F2-21BDFAD585E0}"/>
              </a:ext>
            </a:extLst>
          </p:cNvPr>
          <p:cNvSpPr txBox="1"/>
          <p:nvPr/>
        </p:nvSpPr>
        <p:spPr>
          <a:xfrm>
            <a:off x="643866" y="759299"/>
            <a:ext cx="5452134" cy="584775"/>
          </a:xfrm>
          <a:prstGeom prst="rect">
            <a:avLst/>
          </a:prstGeom>
          <a:noFill/>
        </p:spPr>
        <p:txBody>
          <a:bodyPr wrap="none" rtlCol="0">
            <a:spAutoFit/>
          </a:bodyPr>
          <a:lstStyle/>
          <a:p>
            <a:r>
              <a:rPr lang="de-DE" sz="3200" b="1" dirty="0"/>
              <a:t>Aktuelles aus der Antarktis</a:t>
            </a:r>
          </a:p>
        </p:txBody>
      </p:sp>
    </p:spTree>
    <p:extLst>
      <p:ext uri="{BB962C8B-B14F-4D97-AF65-F5344CB8AC3E}">
        <p14:creationId xmlns:p14="http://schemas.microsoft.com/office/powerpoint/2010/main" val="727864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Grafik 2" descr="Ein Bild, das Text, Wasser, Screenshot, Riff enthält.&#10;&#10;KI-generierte Inhalte können fehlerhaft sein.">
            <a:extLst>
              <a:ext uri="{FF2B5EF4-FFF2-40B4-BE49-F238E27FC236}">
                <a16:creationId xmlns:a16="http://schemas.microsoft.com/office/drawing/2014/main" id="{8487F59B-4B8F-770B-0FF2-078AE4F4E9F9}"/>
              </a:ext>
            </a:extLst>
          </p:cNvPr>
          <p:cNvPicPr>
            <a:picLocks noChangeAspect="1"/>
          </p:cNvPicPr>
          <p:nvPr/>
        </p:nvPicPr>
        <p:blipFill>
          <a:blip r:embed="rId3">
            <a:extLst>
              <a:ext uri="{28A0092B-C50C-407E-A947-70E740481C1C}">
                <a14:useLocalDpi xmlns:a14="http://schemas.microsoft.com/office/drawing/2010/main" val="0"/>
              </a:ext>
            </a:extLst>
          </a:blip>
          <a:srcRect l="2091" r="1332" b="21382"/>
          <a:stretch>
            <a:fillRect/>
          </a:stretch>
        </p:blipFill>
        <p:spPr>
          <a:xfrm>
            <a:off x="93386" y="579863"/>
            <a:ext cx="8335981" cy="6172200"/>
          </a:xfrm>
          <a:prstGeom prst="rect">
            <a:avLst/>
          </a:prstGeom>
        </p:spPr>
      </p:pic>
      <p:sp>
        <p:nvSpPr>
          <p:cNvPr id="4" name="Textfeld 3">
            <a:extLst>
              <a:ext uri="{FF2B5EF4-FFF2-40B4-BE49-F238E27FC236}">
                <a16:creationId xmlns:a16="http://schemas.microsoft.com/office/drawing/2014/main" id="{C78B24DA-87E3-EEAD-25CC-24F9F3C46F56}"/>
              </a:ext>
            </a:extLst>
          </p:cNvPr>
          <p:cNvSpPr txBox="1"/>
          <p:nvPr/>
        </p:nvSpPr>
        <p:spPr>
          <a:xfrm>
            <a:off x="8233424" y="2521738"/>
            <a:ext cx="4108882" cy="2862322"/>
          </a:xfrm>
          <a:prstGeom prst="rect">
            <a:avLst/>
          </a:prstGeom>
          <a:noFill/>
        </p:spPr>
        <p:txBody>
          <a:bodyPr wrap="none" rtlCol="0">
            <a:spAutoFit/>
          </a:bodyPr>
          <a:lstStyle/>
          <a:p>
            <a:r>
              <a:rPr lang="de-DE" b="1" dirty="0"/>
              <a:t>Aktuelle Entwicklung: </a:t>
            </a:r>
          </a:p>
          <a:p>
            <a:r>
              <a:rPr lang="de-DE" dirty="0"/>
              <a:t>Das wärmere Tiefenwasser steigt auf, </a:t>
            </a:r>
          </a:p>
          <a:p>
            <a:r>
              <a:rPr lang="de-DE" dirty="0"/>
              <a:t>und setzt das seit Jahrhunderten </a:t>
            </a:r>
          </a:p>
          <a:p>
            <a:r>
              <a:rPr lang="de-DE" dirty="0"/>
              <a:t>gespeicherte CO2 frei. </a:t>
            </a:r>
          </a:p>
          <a:p>
            <a:r>
              <a:rPr lang="de-DE" dirty="0"/>
              <a:t>Dieser Prozess könnte zu einer </a:t>
            </a:r>
          </a:p>
          <a:p>
            <a:r>
              <a:rPr lang="de-DE" dirty="0"/>
              <a:t>Verdopplung der atmosphärischen </a:t>
            </a:r>
          </a:p>
          <a:p>
            <a:r>
              <a:rPr lang="de-DE" dirty="0"/>
              <a:t>CO2-Konzentration führen. </a:t>
            </a:r>
          </a:p>
          <a:p>
            <a:r>
              <a:rPr lang="de-DE" dirty="0"/>
              <a:t>Die Folgen für das globale Klima </a:t>
            </a:r>
          </a:p>
          <a:p>
            <a:r>
              <a:rPr lang="de-DE" dirty="0"/>
              <a:t>wären katastrophal. </a:t>
            </a:r>
          </a:p>
          <a:p>
            <a:endParaRPr lang="de-DE" dirty="0"/>
          </a:p>
        </p:txBody>
      </p:sp>
      <p:sp>
        <p:nvSpPr>
          <p:cNvPr id="5" name="Textfeld 4">
            <a:extLst>
              <a:ext uri="{FF2B5EF4-FFF2-40B4-BE49-F238E27FC236}">
                <a16:creationId xmlns:a16="http://schemas.microsoft.com/office/drawing/2014/main" id="{2244DFD0-6BA1-3A2E-20DE-0B260C60C2E4}"/>
              </a:ext>
            </a:extLst>
          </p:cNvPr>
          <p:cNvSpPr txBox="1"/>
          <p:nvPr/>
        </p:nvSpPr>
        <p:spPr>
          <a:xfrm>
            <a:off x="8233423" y="699486"/>
            <a:ext cx="3958577" cy="1754326"/>
          </a:xfrm>
          <a:prstGeom prst="rect">
            <a:avLst/>
          </a:prstGeom>
          <a:noFill/>
        </p:spPr>
        <p:txBody>
          <a:bodyPr wrap="square" rtlCol="0">
            <a:spAutoFit/>
          </a:bodyPr>
          <a:lstStyle/>
          <a:p>
            <a:r>
              <a:rPr lang="de-DE" b="1" dirty="0"/>
              <a:t>Anzeichen für Umbruch (06.07.25)</a:t>
            </a:r>
            <a:r>
              <a:rPr lang="de-DE" dirty="0"/>
              <a:t>: </a:t>
            </a:r>
          </a:p>
          <a:p>
            <a:r>
              <a:rPr lang="de-DE" dirty="0"/>
              <a:t>Die ozeanische Zirkulation </a:t>
            </a:r>
          </a:p>
          <a:p>
            <a:r>
              <a:rPr lang="de-DE" dirty="0"/>
              <a:t>im Südpolarmeer verhält sich </a:t>
            </a:r>
          </a:p>
          <a:p>
            <a:r>
              <a:rPr lang="de-DE" dirty="0"/>
              <a:t>anders als Klimamodelle </a:t>
            </a:r>
          </a:p>
          <a:p>
            <a:r>
              <a:rPr lang="de-DE" dirty="0"/>
              <a:t>erwarten.</a:t>
            </a:r>
          </a:p>
          <a:p>
            <a:endParaRPr lang="de-DE" dirty="0"/>
          </a:p>
        </p:txBody>
      </p:sp>
      <p:sp>
        <p:nvSpPr>
          <p:cNvPr id="7" name="Textfeld 6">
            <a:extLst>
              <a:ext uri="{FF2B5EF4-FFF2-40B4-BE49-F238E27FC236}">
                <a16:creationId xmlns:a16="http://schemas.microsoft.com/office/drawing/2014/main" id="{5AF94A34-35D8-9D30-4AEE-CFA5FB40C829}"/>
              </a:ext>
            </a:extLst>
          </p:cNvPr>
          <p:cNvSpPr txBox="1"/>
          <p:nvPr/>
        </p:nvSpPr>
        <p:spPr>
          <a:xfrm>
            <a:off x="540834" y="61301"/>
            <a:ext cx="9874405" cy="523220"/>
          </a:xfrm>
          <a:prstGeom prst="rect">
            <a:avLst/>
          </a:prstGeom>
          <a:noFill/>
        </p:spPr>
        <p:txBody>
          <a:bodyPr wrap="square">
            <a:spAutoFit/>
          </a:bodyPr>
          <a:lstStyle/>
          <a:p>
            <a:r>
              <a:rPr lang="de-DE" sz="2800" b="1" dirty="0">
                <a:solidFill>
                  <a:srgbClr val="0070C0"/>
                </a:solidFill>
              </a:rPr>
              <a:t>SMOC (Southern Meridional </a:t>
            </a:r>
            <a:r>
              <a:rPr lang="de-DE" sz="2800" b="1" dirty="0" err="1">
                <a:solidFill>
                  <a:srgbClr val="0070C0"/>
                </a:solidFill>
              </a:rPr>
              <a:t>Overturning</a:t>
            </a:r>
            <a:r>
              <a:rPr lang="de-DE" sz="2800" b="1" dirty="0">
                <a:solidFill>
                  <a:srgbClr val="0070C0"/>
                </a:solidFill>
              </a:rPr>
              <a:t> </a:t>
            </a:r>
            <a:r>
              <a:rPr lang="de-DE" sz="2800" b="1" dirty="0" err="1">
                <a:solidFill>
                  <a:srgbClr val="0070C0"/>
                </a:solidFill>
              </a:rPr>
              <a:t>Circulation</a:t>
            </a:r>
            <a:r>
              <a:rPr lang="de-DE" sz="2800" b="1" dirty="0">
                <a:solidFill>
                  <a:srgbClr val="0070C0"/>
                </a:solidFill>
              </a:rPr>
              <a:t>)</a:t>
            </a:r>
          </a:p>
        </p:txBody>
      </p:sp>
    </p:spTree>
    <p:extLst>
      <p:ext uri="{BB962C8B-B14F-4D97-AF65-F5344CB8AC3E}">
        <p14:creationId xmlns:p14="http://schemas.microsoft.com/office/powerpoint/2010/main" val="23164551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E0DA497E-AA1C-48C3-CC87-3EB63D5503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1" y="2151"/>
            <a:ext cx="10534649" cy="6841325"/>
          </a:xfrm>
          <a:prstGeom prst="rect">
            <a:avLst/>
          </a:prstGeom>
        </p:spPr>
      </p:pic>
    </p:spTree>
    <p:extLst>
      <p:ext uri="{BB962C8B-B14F-4D97-AF65-F5344CB8AC3E}">
        <p14:creationId xmlns:p14="http://schemas.microsoft.com/office/powerpoint/2010/main" val="9406525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5" name="Textfeld 4">
            <a:extLst>
              <a:ext uri="{FF2B5EF4-FFF2-40B4-BE49-F238E27FC236}">
                <a16:creationId xmlns:a16="http://schemas.microsoft.com/office/drawing/2014/main" id="{11C32F08-0E64-9CAB-AB45-082B0763EFE5}"/>
              </a:ext>
            </a:extLst>
          </p:cNvPr>
          <p:cNvSpPr txBox="1"/>
          <p:nvPr/>
        </p:nvSpPr>
        <p:spPr>
          <a:xfrm>
            <a:off x="8102583" y="75978"/>
            <a:ext cx="3375421" cy="2677656"/>
          </a:xfrm>
          <a:prstGeom prst="rect">
            <a:avLst/>
          </a:prstGeom>
          <a:noFill/>
        </p:spPr>
        <p:txBody>
          <a:bodyPr wrap="square" rtlCol="0">
            <a:spAutoFit/>
          </a:bodyPr>
          <a:lstStyle/>
          <a:p>
            <a:r>
              <a:rPr lang="en-US" sz="3200" b="1" kern="100" dirty="0">
                <a:effectLst/>
                <a:latin typeface="+mj-lt"/>
                <a:ea typeface="Aptos" panose="020B0004020202020204" pitchFamily="34" charset="0"/>
                <a:cs typeface="Times New Roman" panose="02020603050405020304" pitchFamily="18" charset="0"/>
              </a:rPr>
              <a:t>AMOC: Die </a:t>
            </a:r>
            <a:r>
              <a:rPr lang="en-US" sz="3200" b="1" kern="100" dirty="0" err="1">
                <a:effectLst/>
                <a:latin typeface="+mj-lt"/>
                <a:ea typeface="Aptos" panose="020B0004020202020204" pitchFamily="34" charset="0"/>
                <a:cs typeface="Times New Roman" panose="02020603050405020304" pitchFamily="18" charset="0"/>
              </a:rPr>
              <a:t>globale</a:t>
            </a:r>
            <a:r>
              <a:rPr lang="en-US" sz="3200" b="1" kern="100" dirty="0">
                <a:effectLst/>
                <a:latin typeface="+mj-lt"/>
                <a:ea typeface="Aptos" panose="020B0004020202020204" pitchFamily="34" charset="0"/>
                <a:cs typeface="Times New Roman" panose="02020603050405020304" pitchFamily="18" charset="0"/>
              </a:rPr>
              <a:t> </a:t>
            </a:r>
            <a:r>
              <a:rPr lang="en-US" sz="3200" b="1" kern="100" dirty="0" err="1">
                <a:effectLst/>
                <a:latin typeface="+mj-lt"/>
                <a:ea typeface="Aptos" panose="020B0004020202020204" pitchFamily="34" charset="0"/>
                <a:cs typeface="Times New Roman" panose="02020603050405020304" pitchFamily="18" charset="0"/>
              </a:rPr>
              <a:t>Umwälzpumpe</a:t>
            </a:r>
            <a:endParaRPr lang="en-US" sz="3200" b="1" kern="100" dirty="0">
              <a:effectLst/>
              <a:latin typeface="+mj-lt"/>
              <a:ea typeface="Aptos" panose="020B0004020202020204" pitchFamily="34" charset="0"/>
              <a:cs typeface="Times New Roman" panose="02020603050405020304" pitchFamily="18" charset="0"/>
            </a:endParaRPr>
          </a:p>
          <a:p>
            <a:r>
              <a:rPr lang="en-US" kern="100" dirty="0">
                <a:effectLst/>
                <a:latin typeface="+mj-lt"/>
                <a:ea typeface="Aptos" panose="020B0004020202020204" pitchFamily="34" charset="0"/>
                <a:cs typeface="Times New Roman" panose="02020603050405020304" pitchFamily="18" charset="0"/>
              </a:rPr>
              <a:t>(</a:t>
            </a:r>
            <a:r>
              <a:rPr lang="en-US" kern="100" dirty="0" err="1">
                <a:effectLst/>
                <a:latin typeface="+mj-lt"/>
                <a:ea typeface="Aptos" panose="020B0004020202020204" pitchFamily="34" charset="0"/>
                <a:cs typeface="Times New Roman" panose="02020603050405020304" pitchFamily="18" charset="0"/>
              </a:rPr>
              <a:t>Atlantische</a:t>
            </a:r>
            <a:r>
              <a:rPr lang="en-US" kern="100" dirty="0">
                <a:effectLst/>
                <a:latin typeface="+mj-lt"/>
                <a:ea typeface="Aptos" panose="020B0004020202020204" pitchFamily="34" charset="0"/>
                <a:cs typeface="Times New Roman" panose="02020603050405020304" pitchFamily="18" charset="0"/>
              </a:rPr>
              <a:t> Umwälzzirkulation / Atlantic Meridional Overturning Circulation) </a:t>
            </a:r>
            <a:endParaRPr lang="de-DE" kern="100" dirty="0">
              <a:effectLst/>
              <a:latin typeface="+mj-lt"/>
              <a:ea typeface="Aptos" panose="020B0004020202020204" pitchFamily="34" charset="0"/>
              <a:cs typeface="Times New Roman" panose="02020603050405020304" pitchFamily="18" charset="0"/>
            </a:endParaRPr>
          </a:p>
          <a:p>
            <a:endParaRPr lang="de-DE" dirty="0"/>
          </a:p>
        </p:txBody>
      </p:sp>
      <p:pic>
        <p:nvPicPr>
          <p:cNvPr id="4" name="Grafik 3" descr="Ein Bild, das Menschliches Gesicht, Kleidung, Person, Mann enthält.&#10;&#10;KI-generierte Inhalte können fehlerhaft sein.">
            <a:extLst>
              <a:ext uri="{FF2B5EF4-FFF2-40B4-BE49-F238E27FC236}">
                <a16:creationId xmlns:a16="http://schemas.microsoft.com/office/drawing/2014/main" id="{F6F2CB4A-ABCF-3CC9-EE91-4118891234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96667" y="2955016"/>
            <a:ext cx="4360744" cy="3350533"/>
          </a:xfrm>
          <a:prstGeom prst="rect">
            <a:avLst/>
          </a:prstGeom>
        </p:spPr>
      </p:pic>
      <p:pic>
        <p:nvPicPr>
          <p:cNvPr id="6" name="Grafik 5" descr="Ein Bild, das Text, Karte, Kreis, Screenshot enthält.&#10;&#10;KI-generierte Inhalte können fehlerhaft sein.">
            <a:extLst>
              <a:ext uri="{FF2B5EF4-FFF2-40B4-BE49-F238E27FC236}">
                <a16:creationId xmlns:a16="http://schemas.microsoft.com/office/drawing/2014/main" id="{11044E3C-3487-729D-2465-CE9A4C327BFC}"/>
              </a:ext>
            </a:extLst>
          </p:cNvPr>
          <p:cNvPicPr>
            <a:picLocks noChangeAspect="1"/>
          </p:cNvPicPr>
          <p:nvPr/>
        </p:nvPicPr>
        <p:blipFill>
          <a:blip r:embed="rId4">
            <a:extLst>
              <a:ext uri="{28A0092B-C50C-407E-A947-70E740481C1C}">
                <a14:useLocalDpi xmlns:a14="http://schemas.microsoft.com/office/drawing/2010/main" val="0"/>
              </a:ext>
            </a:extLst>
          </a:blip>
          <a:srcRect l="5003" t="2369" r="11698" b="42677"/>
          <a:stretch>
            <a:fillRect/>
          </a:stretch>
        </p:blipFill>
        <p:spPr>
          <a:xfrm>
            <a:off x="34589" y="203662"/>
            <a:ext cx="7589106" cy="6450676"/>
          </a:xfrm>
          <a:prstGeom prst="rect">
            <a:avLst/>
          </a:prstGeom>
        </p:spPr>
      </p:pic>
    </p:spTree>
    <p:extLst>
      <p:ext uri="{BB962C8B-B14F-4D97-AF65-F5344CB8AC3E}">
        <p14:creationId xmlns:p14="http://schemas.microsoft.com/office/powerpoint/2010/main" val="13565804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Ein Bild, das Text, Grafikdesign, Grafiken enthält.&#10;&#10;Automatisch generierte Beschreibung">
            <a:extLst>
              <a:ext uri="{FF2B5EF4-FFF2-40B4-BE49-F238E27FC236}">
                <a16:creationId xmlns:a16="http://schemas.microsoft.com/office/drawing/2014/main" id="{DF6E0788-806C-98EF-EC73-2999D4F531E4}"/>
              </a:ext>
            </a:extLst>
          </p:cNvPr>
          <p:cNvPicPr>
            <a:picLocks noChangeAspect="1"/>
          </p:cNvPicPr>
          <p:nvPr/>
        </p:nvPicPr>
        <p:blipFill>
          <a:blip r:embed="rId3">
            <a:extLst>
              <a:ext uri="{28A0092B-C50C-407E-A947-70E740481C1C}">
                <a14:useLocalDpi xmlns:a14="http://schemas.microsoft.com/office/drawing/2010/main" val="0"/>
              </a:ext>
            </a:extLst>
          </a:blip>
          <a:srcRect t="4509" b="152"/>
          <a:stretch/>
        </p:blipFill>
        <p:spPr>
          <a:xfrm>
            <a:off x="20" y="10"/>
            <a:ext cx="12191980" cy="6857990"/>
          </a:xfrm>
          <a:prstGeom prst="rect">
            <a:avLst/>
          </a:prstGeom>
          <a:noFill/>
        </p:spPr>
      </p:pic>
      <p:sp>
        <p:nvSpPr>
          <p:cNvPr id="4" name="Textfeld 3">
            <a:extLst>
              <a:ext uri="{FF2B5EF4-FFF2-40B4-BE49-F238E27FC236}">
                <a16:creationId xmlns:a16="http://schemas.microsoft.com/office/drawing/2014/main" id="{2F1F1EAB-B2A5-F05E-8EF5-CAC9F351FAF2}"/>
              </a:ext>
            </a:extLst>
          </p:cNvPr>
          <p:cNvSpPr txBox="1"/>
          <p:nvPr/>
        </p:nvSpPr>
        <p:spPr>
          <a:xfrm>
            <a:off x="0" y="0"/>
            <a:ext cx="11911914" cy="1015663"/>
          </a:xfrm>
          <a:prstGeom prst="rect">
            <a:avLst/>
          </a:prstGeom>
          <a:solidFill>
            <a:schemeClr val="accent1"/>
          </a:solidFill>
        </p:spPr>
        <p:txBody>
          <a:bodyPr wrap="square" rtlCol="0">
            <a:spAutoFit/>
          </a:bodyPr>
          <a:lstStyle/>
          <a:p>
            <a:pPr algn="ctr"/>
            <a:r>
              <a:rPr lang="de-DE" sz="6000" b="1" dirty="0">
                <a:solidFill>
                  <a:schemeClr val="bg1"/>
                </a:solidFill>
              </a:rPr>
              <a:t>Reißt  die AMOC ab??</a:t>
            </a:r>
          </a:p>
        </p:txBody>
      </p:sp>
    </p:spTree>
    <p:extLst>
      <p:ext uri="{BB962C8B-B14F-4D97-AF65-F5344CB8AC3E}">
        <p14:creationId xmlns:p14="http://schemas.microsoft.com/office/powerpoint/2010/main" val="40074882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pic>
        <p:nvPicPr>
          <p:cNvPr id="3" name="Grafik 2" descr="Ein Bild, das Text, Karte, Screenshot enthält.&#10;&#10;Automatisch generierte Beschreibung">
            <a:extLst>
              <a:ext uri="{FF2B5EF4-FFF2-40B4-BE49-F238E27FC236}">
                <a16:creationId xmlns:a16="http://schemas.microsoft.com/office/drawing/2014/main" id="{F039418D-BD48-9E27-0494-F051561456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60087" y="0"/>
            <a:ext cx="9389327" cy="6573721"/>
          </a:xfrm>
          <a:prstGeom prst="rect">
            <a:avLst/>
          </a:prstGeom>
          <a:solidFill>
            <a:schemeClr val="accent2">
              <a:lumMod val="40000"/>
              <a:lumOff val="60000"/>
            </a:schemeClr>
          </a:solidFill>
        </p:spPr>
      </p:pic>
    </p:spTree>
    <p:extLst>
      <p:ext uri="{BB962C8B-B14F-4D97-AF65-F5344CB8AC3E}">
        <p14:creationId xmlns:p14="http://schemas.microsoft.com/office/powerpoint/2010/main" val="22165083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Ein Bild, das Text, Welt, Karte enthält.&#10;&#10;Automatisch generierte Beschreibung">
            <a:extLst>
              <a:ext uri="{FF2B5EF4-FFF2-40B4-BE49-F238E27FC236}">
                <a16:creationId xmlns:a16="http://schemas.microsoft.com/office/drawing/2014/main" id="{C898E4E8-83FB-7D03-C0E1-40AC1CF0A325}"/>
              </a:ext>
            </a:extLst>
          </p:cNvPr>
          <p:cNvPicPr>
            <a:picLocks noChangeAspect="1"/>
          </p:cNvPicPr>
          <p:nvPr/>
        </p:nvPicPr>
        <p:blipFill>
          <a:blip r:embed="rId3">
            <a:extLst>
              <a:ext uri="{28A0092B-C50C-407E-A947-70E740481C1C}">
                <a14:useLocalDpi xmlns:a14="http://schemas.microsoft.com/office/drawing/2010/main" val="0"/>
              </a:ext>
            </a:extLst>
          </a:blip>
          <a:srcRect b="9732"/>
          <a:stretch/>
        </p:blipFill>
        <p:spPr>
          <a:xfrm>
            <a:off x="20" y="309726"/>
            <a:ext cx="12191980" cy="6548274"/>
          </a:xfrm>
          <a:prstGeom prst="rect">
            <a:avLst/>
          </a:prstGeom>
          <a:noFill/>
        </p:spPr>
      </p:pic>
      <p:pic>
        <p:nvPicPr>
          <p:cNvPr id="4" name="Grafik 3" descr="Ein Bild, das Text, Karte enthält.&#10;&#10;Automatisch generierte Beschreibung">
            <a:extLst>
              <a:ext uri="{FF2B5EF4-FFF2-40B4-BE49-F238E27FC236}">
                <a16:creationId xmlns:a16="http://schemas.microsoft.com/office/drawing/2014/main" id="{6B5C784E-8EC3-CECD-7B41-F7AB1E28316C}"/>
              </a:ext>
            </a:extLst>
          </p:cNvPr>
          <p:cNvPicPr>
            <a:picLocks noChangeAspect="1"/>
          </p:cNvPicPr>
          <p:nvPr/>
        </p:nvPicPr>
        <p:blipFill>
          <a:blip r:embed="rId4">
            <a:extLst>
              <a:ext uri="{28A0092B-C50C-407E-A947-70E740481C1C}">
                <a14:useLocalDpi xmlns:a14="http://schemas.microsoft.com/office/drawing/2010/main" val="0"/>
              </a:ext>
            </a:extLst>
          </a:blip>
          <a:srcRect l="84284" r="-84284" b="32467"/>
          <a:stretch/>
        </p:blipFill>
        <p:spPr>
          <a:xfrm>
            <a:off x="10705651" y="914399"/>
            <a:ext cx="9029203" cy="4624754"/>
          </a:xfrm>
          <a:prstGeom prst="rect">
            <a:avLst/>
          </a:prstGeom>
        </p:spPr>
      </p:pic>
    </p:spTree>
    <p:extLst>
      <p:ext uri="{BB962C8B-B14F-4D97-AF65-F5344CB8AC3E}">
        <p14:creationId xmlns:p14="http://schemas.microsoft.com/office/powerpoint/2010/main" val="23908474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Ein Bild, das Erde, Text, Welt, Karte enthält.&#10;&#10;KI-generierte Inhalte können fehlerhaft sein.">
            <a:extLst>
              <a:ext uri="{FF2B5EF4-FFF2-40B4-BE49-F238E27FC236}">
                <a16:creationId xmlns:a16="http://schemas.microsoft.com/office/drawing/2014/main" id="{BCC261F7-D6AF-AD31-21DE-54D8EE1699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9357" y="0"/>
            <a:ext cx="9173286" cy="6936690"/>
          </a:xfrm>
          <a:prstGeom prst="rect">
            <a:avLst/>
          </a:prstGeom>
        </p:spPr>
      </p:pic>
    </p:spTree>
    <p:extLst>
      <p:ext uri="{BB962C8B-B14F-4D97-AF65-F5344CB8AC3E}">
        <p14:creationId xmlns:p14="http://schemas.microsoft.com/office/powerpoint/2010/main" val="37588866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33364" y="1028631"/>
            <a:ext cx="5525271" cy="5525271"/>
          </a:xfrm>
          <a:prstGeom prst="rect">
            <a:avLst/>
          </a:prstGeom>
        </p:spPr>
      </p:pic>
      <p:sp>
        <p:nvSpPr>
          <p:cNvPr id="15" name="TextBox 14"/>
          <p:cNvSpPr txBox="1"/>
          <p:nvPr/>
        </p:nvSpPr>
        <p:spPr>
          <a:xfrm>
            <a:off x="10957560" y="-198120"/>
            <a:ext cx="184731" cy="369332"/>
          </a:xfrm>
          <a:prstGeom prst="rect">
            <a:avLst/>
          </a:prstGeom>
          <a:noFill/>
        </p:spPr>
        <p:txBody>
          <a:bodyPr wrap="none" rtlCol="0">
            <a:spAutoFit/>
          </a:bodyPr>
          <a:lstStyle/>
          <a:p>
            <a:pPr>
              <a:defRPr/>
            </a:pPr>
            <a:endParaRPr lang="en-US" dirty="0">
              <a:solidFill>
                <a:prstClr val="black"/>
              </a:solidFill>
              <a:latin typeface="FUCXED CAPS" pitchFamily="50" charset="0"/>
            </a:endParaRPr>
          </a:p>
        </p:txBody>
      </p:sp>
      <p:sp>
        <p:nvSpPr>
          <p:cNvPr id="17" name="TextBox 16"/>
          <p:cNvSpPr txBox="1"/>
          <p:nvPr/>
        </p:nvSpPr>
        <p:spPr>
          <a:xfrm>
            <a:off x="10772829" y="780075"/>
            <a:ext cx="184731" cy="369332"/>
          </a:xfrm>
          <a:prstGeom prst="rect">
            <a:avLst/>
          </a:prstGeom>
          <a:noFill/>
        </p:spPr>
        <p:txBody>
          <a:bodyPr wrap="none" rtlCol="0">
            <a:spAutoFit/>
          </a:bodyPr>
          <a:lstStyle/>
          <a:p>
            <a:pPr>
              <a:defRPr/>
            </a:pPr>
            <a:endParaRPr lang="en-US" dirty="0">
              <a:solidFill>
                <a:prstClr val="black"/>
              </a:solidFill>
              <a:latin typeface="FUCXED CAPS" pitchFamily="50" charset="0"/>
            </a:endParaRPr>
          </a:p>
        </p:txBody>
      </p:sp>
      <p:sp>
        <p:nvSpPr>
          <p:cNvPr id="21" name="TextBox 20"/>
          <p:cNvSpPr txBox="1"/>
          <p:nvPr/>
        </p:nvSpPr>
        <p:spPr>
          <a:xfrm>
            <a:off x="9026802" y="1287462"/>
            <a:ext cx="2640466" cy="584775"/>
          </a:xfrm>
          <a:prstGeom prst="rect">
            <a:avLst/>
          </a:prstGeom>
          <a:noFill/>
        </p:spPr>
        <p:txBody>
          <a:bodyPr wrap="none" rtlCol="0">
            <a:spAutoFit/>
          </a:bodyPr>
          <a:lstStyle/>
          <a:p>
            <a:r>
              <a:rPr lang="en-US" sz="3200" dirty="0" err="1">
                <a:latin typeface="FUCXED CAPS" pitchFamily="50" charset="0"/>
              </a:rPr>
              <a:t>Kohlendioxid</a:t>
            </a:r>
            <a:endParaRPr lang="en-US" sz="3200" dirty="0">
              <a:latin typeface="FUCXED CAPS" pitchFamily="50" charset="0"/>
            </a:endParaRPr>
          </a:p>
        </p:txBody>
      </p:sp>
      <p:sp>
        <p:nvSpPr>
          <p:cNvPr id="22" name="TextBox 21"/>
          <p:cNvSpPr txBox="1"/>
          <p:nvPr/>
        </p:nvSpPr>
        <p:spPr>
          <a:xfrm>
            <a:off x="9026802" y="2010292"/>
            <a:ext cx="1527982" cy="584775"/>
          </a:xfrm>
          <a:prstGeom prst="rect">
            <a:avLst/>
          </a:prstGeom>
          <a:noFill/>
        </p:spPr>
        <p:txBody>
          <a:bodyPr wrap="none" rtlCol="0">
            <a:spAutoFit/>
          </a:bodyPr>
          <a:lstStyle/>
          <a:p>
            <a:r>
              <a:rPr lang="en-US" sz="3200" dirty="0" err="1">
                <a:latin typeface="FUCXED CAPS" pitchFamily="50" charset="0"/>
              </a:rPr>
              <a:t>Methan</a:t>
            </a:r>
            <a:endParaRPr lang="en-US" sz="3200" dirty="0">
              <a:latin typeface="FUCXED CAPS" pitchFamily="50" charset="0"/>
            </a:endParaRPr>
          </a:p>
        </p:txBody>
      </p:sp>
      <p:pic>
        <p:nvPicPr>
          <p:cNvPr id="24" name="Picture 2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6676" y="2193280"/>
            <a:ext cx="1445178" cy="1442441"/>
          </a:xfrm>
          <a:prstGeom prst="rect">
            <a:avLst/>
          </a:prstGeom>
        </p:spPr>
      </p:pic>
      <p:grpSp>
        <p:nvGrpSpPr>
          <p:cNvPr id="25" name="Group 24"/>
          <p:cNvGrpSpPr/>
          <p:nvPr/>
        </p:nvGrpSpPr>
        <p:grpSpPr>
          <a:xfrm rot="20521192">
            <a:off x="1970760" y="2567734"/>
            <a:ext cx="1310874" cy="1094493"/>
            <a:chOff x="2014751" y="1870627"/>
            <a:chExt cx="1503809" cy="1094493"/>
          </a:xfrm>
        </p:grpSpPr>
        <p:cxnSp>
          <p:nvCxnSpPr>
            <p:cNvPr id="26" name="Curved Connector 25"/>
            <p:cNvCxnSpPr/>
            <p:nvPr/>
          </p:nvCxnSpPr>
          <p:spPr>
            <a:xfrm>
              <a:off x="2239341" y="1870627"/>
              <a:ext cx="1279219" cy="661558"/>
            </a:xfrm>
            <a:prstGeom prst="curvedConnector3">
              <a:avLst/>
            </a:prstGeom>
            <a:ln w="76200">
              <a:solidFill>
                <a:srgbClr val="FFD96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7" name="Curved Connector 26"/>
            <p:cNvCxnSpPr/>
            <p:nvPr/>
          </p:nvCxnSpPr>
          <p:spPr>
            <a:xfrm>
              <a:off x="2116444" y="2074938"/>
              <a:ext cx="1279219" cy="661558"/>
            </a:xfrm>
            <a:prstGeom prst="curvedConnector3">
              <a:avLst/>
            </a:prstGeom>
            <a:ln w="76200">
              <a:solidFill>
                <a:srgbClr val="FFD96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8" name="Curved Connector 27"/>
            <p:cNvCxnSpPr/>
            <p:nvPr/>
          </p:nvCxnSpPr>
          <p:spPr>
            <a:xfrm>
              <a:off x="2014751" y="2303562"/>
              <a:ext cx="1279219" cy="661558"/>
            </a:xfrm>
            <a:prstGeom prst="curvedConnector3">
              <a:avLst/>
            </a:prstGeom>
            <a:ln w="76200">
              <a:solidFill>
                <a:srgbClr val="FFD96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6" name="Oval 5"/>
          <p:cNvSpPr>
            <a:spLocks noChangeAspect="1"/>
          </p:cNvSpPr>
          <p:nvPr/>
        </p:nvSpPr>
        <p:spPr>
          <a:xfrm>
            <a:off x="3801050" y="1476692"/>
            <a:ext cx="4629150" cy="4629150"/>
          </a:xfrm>
          <a:prstGeom prst="ellipse">
            <a:avLst/>
          </a:prstGeom>
          <a:noFill/>
          <a:ln w="609600">
            <a:solidFill>
              <a:srgbClr val="A6A6A6">
                <a:alpha val="56078"/>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FUCXED CAPS" pitchFamily="50" charset="0"/>
            </a:endParaRPr>
          </a:p>
        </p:txBody>
      </p:sp>
      <p:sp>
        <p:nvSpPr>
          <p:cNvPr id="18" name="TextBox 17"/>
          <p:cNvSpPr txBox="1"/>
          <p:nvPr/>
        </p:nvSpPr>
        <p:spPr>
          <a:xfrm>
            <a:off x="9072261" y="2741312"/>
            <a:ext cx="2590774" cy="584775"/>
          </a:xfrm>
          <a:prstGeom prst="rect">
            <a:avLst/>
          </a:prstGeom>
          <a:noFill/>
        </p:spPr>
        <p:txBody>
          <a:bodyPr wrap="none" rtlCol="0">
            <a:spAutoFit/>
          </a:bodyPr>
          <a:lstStyle/>
          <a:p>
            <a:r>
              <a:rPr lang="en-US" sz="3200" dirty="0" err="1">
                <a:latin typeface="FUCXED CAPS" pitchFamily="50" charset="0"/>
              </a:rPr>
              <a:t>Wasserdampf</a:t>
            </a:r>
            <a:endParaRPr lang="en-US" sz="3200" dirty="0">
              <a:latin typeface="FUCXED CAPS" pitchFamily="50" charset="0"/>
            </a:endParaRPr>
          </a:p>
        </p:txBody>
      </p:sp>
      <p:sp>
        <p:nvSpPr>
          <p:cNvPr id="16" name="TextBox 9">
            <a:extLst>
              <a:ext uri="{FF2B5EF4-FFF2-40B4-BE49-F238E27FC236}">
                <a16:creationId xmlns:a16="http://schemas.microsoft.com/office/drawing/2014/main" id="{D4B31D9A-C127-F146-B844-EA8572F3332A}"/>
              </a:ext>
            </a:extLst>
          </p:cNvPr>
          <p:cNvSpPr txBox="1"/>
          <p:nvPr/>
        </p:nvSpPr>
        <p:spPr>
          <a:xfrm>
            <a:off x="417395" y="3661960"/>
            <a:ext cx="1292341" cy="584775"/>
          </a:xfrm>
          <a:prstGeom prst="rect">
            <a:avLst/>
          </a:prstGeom>
          <a:noFill/>
        </p:spPr>
        <p:txBody>
          <a:bodyPr wrap="none" rtlCol="0">
            <a:spAutoFit/>
          </a:bodyPr>
          <a:lstStyle/>
          <a:p>
            <a:r>
              <a:rPr lang="en-US" sz="3200" dirty="0" err="1">
                <a:solidFill>
                  <a:schemeClr val="accent3"/>
                </a:solidFill>
                <a:latin typeface="FUCXED CAPS Latin" pitchFamily="2" charset="0"/>
              </a:rPr>
              <a:t>Sonne</a:t>
            </a:r>
            <a:endParaRPr lang="en-US" sz="3200" dirty="0">
              <a:solidFill>
                <a:schemeClr val="accent3"/>
              </a:solidFill>
              <a:latin typeface="FUCXED CAPS Latin" pitchFamily="2" charset="0"/>
            </a:endParaRPr>
          </a:p>
        </p:txBody>
      </p:sp>
      <p:sp>
        <p:nvSpPr>
          <p:cNvPr id="4" name="TextBox 17">
            <a:extLst>
              <a:ext uri="{FF2B5EF4-FFF2-40B4-BE49-F238E27FC236}">
                <a16:creationId xmlns:a16="http://schemas.microsoft.com/office/drawing/2014/main" id="{1690E449-F001-E445-22FB-FCB80352AA84}"/>
              </a:ext>
            </a:extLst>
          </p:cNvPr>
          <p:cNvSpPr txBox="1"/>
          <p:nvPr/>
        </p:nvSpPr>
        <p:spPr>
          <a:xfrm>
            <a:off x="9051648" y="3472332"/>
            <a:ext cx="1661032" cy="584775"/>
          </a:xfrm>
          <a:prstGeom prst="rect">
            <a:avLst/>
          </a:prstGeom>
          <a:noFill/>
        </p:spPr>
        <p:txBody>
          <a:bodyPr wrap="none" rtlCol="0">
            <a:spAutoFit/>
          </a:bodyPr>
          <a:lstStyle/>
          <a:p>
            <a:r>
              <a:rPr lang="en-US" sz="3200" dirty="0" err="1">
                <a:latin typeface="FUCXED CAPS" pitchFamily="50" charset="0"/>
              </a:rPr>
              <a:t>Lachgas</a:t>
            </a:r>
            <a:endParaRPr lang="en-US" sz="3200" dirty="0">
              <a:latin typeface="FUCXED CAPS" pitchFamily="50" charset="0"/>
            </a:endParaRPr>
          </a:p>
        </p:txBody>
      </p:sp>
      <p:sp>
        <p:nvSpPr>
          <p:cNvPr id="5" name="TextBox 17">
            <a:extLst>
              <a:ext uri="{FF2B5EF4-FFF2-40B4-BE49-F238E27FC236}">
                <a16:creationId xmlns:a16="http://schemas.microsoft.com/office/drawing/2014/main" id="{AA72DC39-6DF0-AD0A-4EE2-DD804AECDC1F}"/>
              </a:ext>
            </a:extLst>
          </p:cNvPr>
          <p:cNvSpPr txBox="1"/>
          <p:nvPr/>
        </p:nvSpPr>
        <p:spPr>
          <a:xfrm>
            <a:off x="9072261" y="4332627"/>
            <a:ext cx="1887055" cy="584775"/>
          </a:xfrm>
          <a:prstGeom prst="rect">
            <a:avLst/>
          </a:prstGeom>
          <a:noFill/>
        </p:spPr>
        <p:txBody>
          <a:bodyPr wrap="none" rtlCol="0">
            <a:spAutoFit/>
          </a:bodyPr>
          <a:lstStyle/>
          <a:p>
            <a:r>
              <a:rPr lang="en-US" sz="3200" dirty="0" err="1">
                <a:latin typeface="FUCXED CAPS" pitchFamily="50" charset="0"/>
              </a:rPr>
              <a:t>Stickoxid</a:t>
            </a:r>
            <a:endParaRPr lang="en-US" sz="3200" dirty="0">
              <a:latin typeface="FUCXED CAPS" pitchFamily="50" charset="0"/>
            </a:endParaRPr>
          </a:p>
        </p:txBody>
      </p:sp>
    </p:spTree>
    <p:extLst>
      <p:ext uri="{BB962C8B-B14F-4D97-AF65-F5344CB8AC3E}">
        <p14:creationId xmlns:p14="http://schemas.microsoft.com/office/powerpoint/2010/main" val="111902877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descr="Ein Bild, das Erde, Welt, Text, Planet enthält.&#10;&#10;Automatisch generierte Beschreibung">
            <a:extLst>
              <a:ext uri="{FF2B5EF4-FFF2-40B4-BE49-F238E27FC236}">
                <a16:creationId xmlns:a16="http://schemas.microsoft.com/office/drawing/2014/main" id="{2B8F8D82-11C5-C6BA-A400-682F0F8A4B17}"/>
              </a:ext>
            </a:extLst>
          </p:cNvPr>
          <p:cNvPicPr>
            <a:picLocks noChangeAspect="1"/>
          </p:cNvPicPr>
          <p:nvPr/>
        </p:nvPicPr>
        <p:blipFill>
          <a:blip r:embed="rId3">
            <a:extLst>
              <a:ext uri="{28A0092B-C50C-407E-A947-70E740481C1C}">
                <a14:useLocalDpi xmlns:a14="http://schemas.microsoft.com/office/drawing/2010/main" val="0"/>
              </a:ext>
            </a:extLst>
          </a:blip>
          <a:srcRect t="4440" b="20056"/>
          <a:stretch/>
        </p:blipFill>
        <p:spPr>
          <a:xfrm>
            <a:off x="20" y="10"/>
            <a:ext cx="12191980" cy="6857990"/>
          </a:xfrm>
          <a:prstGeom prst="rect">
            <a:avLst/>
          </a:prstGeom>
          <a:noFill/>
        </p:spPr>
      </p:pic>
    </p:spTree>
    <p:extLst>
      <p:ext uri="{BB962C8B-B14F-4D97-AF65-F5344CB8AC3E}">
        <p14:creationId xmlns:p14="http://schemas.microsoft.com/office/powerpoint/2010/main" val="313302834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Ein Bild, das Text, Karte, Welt enthält.&#10;&#10;Automatisch generierte Beschreibung">
            <a:extLst>
              <a:ext uri="{FF2B5EF4-FFF2-40B4-BE49-F238E27FC236}">
                <a16:creationId xmlns:a16="http://schemas.microsoft.com/office/drawing/2014/main" id="{F17F4D77-4B2A-4515-7518-3504300D3535}"/>
              </a:ext>
            </a:extLst>
          </p:cNvPr>
          <p:cNvPicPr>
            <a:picLocks noChangeAspect="1"/>
          </p:cNvPicPr>
          <p:nvPr/>
        </p:nvPicPr>
        <p:blipFill>
          <a:blip r:embed="rId3">
            <a:extLst>
              <a:ext uri="{28A0092B-C50C-407E-A947-70E740481C1C}">
                <a14:useLocalDpi xmlns:a14="http://schemas.microsoft.com/office/drawing/2010/main" val="0"/>
              </a:ext>
            </a:extLst>
          </a:blip>
          <a:srcRect t="20030" b="3178"/>
          <a:stretch/>
        </p:blipFill>
        <p:spPr>
          <a:xfrm>
            <a:off x="20" y="10"/>
            <a:ext cx="12191980" cy="6857990"/>
          </a:xfrm>
          <a:prstGeom prst="rect">
            <a:avLst/>
          </a:prstGeom>
          <a:noFill/>
        </p:spPr>
      </p:pic>
    </p:spTree>
    <p:extLst>
      <p:ext uri="{BB962C8B-B14F-4D97-AF65-F5344CB8AC3E}">
        <p14:creationId xmlns:p14="http://schemas.microsoft.com/office/powerpoint/2010/main" val="14657184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0F1751C3-0A5C-69E8-CA6C-1EBE008386BF}"/>
              </a:ext>
            </a:extLst>
          </p:cNvPr>
          <p:cNvSpPr txBox="1"/>
          <p:nvPr/>
        </p:nvSpPr>
        <p:spPr>
          <a:xfrm>
            <a:off x="560510" y="312836"/>
            <a:ext cx="10692376" cy="584775"/>
          </a:xfrm>
          <a:prstGeom prst="rect">
            <a:avLst/>
          </a:prstGeom>
          <a:noFill/>
        </p:spPr>
        <p:txBody>
          <a:bodyPr wrap="square">
            <a:spAutoFit/>
          </a:bodyPr>
          <a:lstStyle/>
          <a:p>
            <a:r>
              <a:rPr lang="de-DE" sz="3200" b="1" kern="100" dirty="0">
                <a:solidFill>
                  <a:srgbClr val="C00000"/>
                </a:solidFill>
                <a:effectLst/>
                <a:latin typeface="Aptos" panose="020B0004020202020204" pitchFamily="34" charset="0"/>
                <a:ea typeface="Aptos" panose="020B0004020202020204" pitchFamily="34" charset="0"/>
                <a:cs typeface="Times New Roman" panose="02020603050405020304" pitchFamily="18" charset="0"/>
              </a:rPr>
              <a:t>Aktuelle Prognosen zum AMOC </a:t>
            </a:r>
            <a:r>
              <a:rPr lang="de-DE" b="1" kern="100" dirty="0">
                <a:solidFill>
                  <a:srgbClr val="C00000"/>
                </a:solidFill>
                <a:effectLst/>
                <a:latin typeface="Aptos" panose="020B0004020202020204" pitchFamily="34" charset="0"/>
                <a:ea typeface="Aptos" panose="020B0004020202020204" pitchFamily="34" charset="0"/>
                <a:cs typeface="Times New Roman" panose="02020603050405020304" pitchFamily="18" charset="0"/>
              </a:rPr>
              <a:t>(PIK, Prof. Rahmstorf 2024) </a:t>
            </a:r>
          </a:p>
        </p:txBody>
      </p:sp>
      <p:sp>
        <p:nvSpPr>
          <p:cNvPr id="5" name="Textfeld 4">
            <a:extLst>
              <a:ext uri="{FF2B5EF4-FFF2-40B4-BE49-F238E27FC236}">
                <a16:creationId xmlns:a16="http://schemas.microsoft.com/office/drawing/2014/main" id="{EEA588D5-75D0-3AA3-6187-EEFB58B566AF}"/>
              </a:ext>
            </a:extLst>
          </p:cNvPr>
          <p:cNvSpPr txBox="1"/>
          <p:nvPr/>
        </p:nvSpPr>
        <p:spPr>
          <a:xfrm>
            <a:off x="639640" y="1079297"/>
            <a:ext cx="10968886" cy="830997"/>
          </a:xfrm>
          <a:prstGeom prst="rect">
            <a:avLst/>
          </a:prstGeom>
          <a:noFill/>
        </p:spPr>
        <p:txBody>
          <a:bodyPr wrap="square">
            <a:spAutoFit/>
          </a:bodyPr>
          <a:lstStyle/>
          <a:p>
            <a:pPr marL="342900" indent="-342900">
              <a:buFont typeface="Wingdings" pitchFamily="2" charset="2"/>
              <a:buChar char="v"/>
            </a:pPr>
            <a:r>
              <a:rPr lang="de-DE" sz="2400" kern="100" dirty="0">
                <a:effectLst/>
                <a:latin typeface="Aptos" panose="020B0004020202020204" pitchFamily="34" charset="0"/>
                <a:ea typeface="Aptos" panose="020B0004020202020204" pitchFamily="34" charset="0"/>
                <a:cs typeface="Times New Roman" panose="02020603050405020304" pitchFamily="18" charset="0"/>
              </a:rPr>
              <a:t>Ab 2050 beginnt die AMOC mit einer Wahrscheinlichkeit von 80% zu kollabieren (Wahrscheinlichkeit von 95% bis 2100).</a:t>
            </a:r>
          </a:p>
        </p:txBody>
      </p:sp>
      <p:sp>
        <p:nvSpPr>
          <p:cNvPr id="7" name="Textfeld 6">
            <a:extLst>
              <a:ext uri="{FF2B5EF4-FFF2-40B4-BE49-F238E27FC236}">
                <a16:creationId xmlns:a16="http://schemas.microsoft.com/office/drawing/2014/main" id="{4DACBBDC-D9E6-B7E3-3F79-03F5BCA2FADC}"/>
              </a:ext>
            </a:extLst>
          </p:cNvPr>
          <p:cNvSpPr txBox="1"/>
          <p:nvPr/>
        </p:nvSpPr>
        <p:spPr>
          <a:xfrm>
            <a:off x="560510" y="1998004"/>
            <a:ext cx="11204770" cy="461665"/>
          </a:xfrm>
          <a:prstGeom prst="rect">
            <a:avLst/>
          </a:prstGeom>
          <a:noFill/>
        </p:spPr>
        <p:txBody>
          <a:bodyPr wrap="square">
            <a:spAutoFit/>
          </a:bodyPr>
          <a:lstStyle/>
          <a:p>
            <a:pPr marL="342900" indent="-342900">
              <a:buFont typeface="Wingdings" pitchFamily="2" charset="2"/>
              <a:buChar char="v"/>
            </a:pPr>
            <a:r>
              <a:rPr lang="de-DE" sz="2400" kern="100" dirty="0">
                <a:effectLst/>
                <a:latin typeface="Aptos" panose="020B0004020202020204" pitchFamily="34" charset="0"/>
                <a:ea typeface="Aptos" panose="020B0004020202020204" pitchFamily="34" charset="0"/>
                <a:cs typeface="Times New Roman" panose="02020603050405020304" pitchFamily="18" charset="0"/>
              </a:rPr>
              <a:t>Nach Kollaps: Innerhalb von 100 Jahren wird England zunehmend unbewohnbar.</a:t>
            </a:r>
          </a:p>
        </p:txBody>
      </p:sp>
      <p:sp>
        <p:nvSpPr>
          <p:cNvPr id="9" name="Textfeld 8">
            <a:extLst>
              <a:ext uri="{FF2B5EF4-FFF2-40B4-BE49-F238E27FC236}">
                <a16:creationId xmlns:a16="http://schemas.microsoft.com/office/drawing/2014/main" id="{85A874F4-A3A6-64AA-ACDC-53022349ED54}"/>
              </a:ext>
            </a:extLst>
          </p:cNvPr>
          <p:cNvSpPr txBox="1"/>
          <p:nvPr/>
        </p:nvSpPr>
        <p:spPr>
          <a:xfrm>
            <a:off x="521698" y="2619570"/>
            <a:ext cx="10633899" cy="830997"/>
          </a:xfrm>
          <a:prstGeom prst="rect">
            <a:avLst/>
          </a:prstGeom>
          <a:noFill/>
        </p:spPr>
        <p:txBody>
          <a:bodyPr wrap="square">
            <a:spAutoFit/>
          </a:bodyPr>
          <a:lstStyle/>
          <a:p>
            <a:pPr marL="342900" indent="-342900">
              <a:buFont typeface="Wingdings" pitchFamily="2" charset="2"/>
              <a:buChar char="v"/>
            </a:pPr>
            <a:r>
              <a:rPr lang="de-DE" sz="2400" kern="100" dirty="0">
                <a:effectLst/>
                <a:latin typeface="Aptos" panose="020B0004020202020204" pitchFamily="34" charset="0"/>
                <a:ea typeface="Aptos" panose="020B0004020202020204" pitchFamily="34" charset="0"/>
                <a:cs typeface="Times New Roman" panose="02020603050405020304" pitchFamily="18" charset="0"/>
              </a:rPr>
              <a:t>Ein Temperaturabfall in Europa von bis zu 35°C, was arktische Temperaturen im Winter von Berlin bis Norwegen bedeutet, ist wahrscheinlich.</a:t>
            </a:r>
          </a:p>
        </p:txBody>
      </p:sp>
      <p:sp>
        <p:nvSpPr>
          <p:cNvPr id="11" name="Textfeld 10">
            <a:extLst>
              <a:ext uri="{FF2B5EF4-FFF2-40B4-BE49-F238E27FC236}">
                <a16:creationId xmlns:a16="http://schemas.microsoft.com/office/drawing/2014/main" id="{AD49E345-0416-829D-4135-1FDF94B10242}"/>
              </a:ext>
            </a:extLst>
          </p:cNvPr>
          <p:cNvSpPr txBox="1"/>
          <p:nvPr/>
        </p:nvSpPr>
        <p:spPr>
          <a:xfrm>
            <a:off x="521698" y="3610468"/>
            <a:ext cx="11204769" cy="1477328"/>
          </a:xfrm>
          <a:prstGeom prst="rect">
            <a:avLst/>
          </a:prstGeom>
          <a:noFill/>
        </p:spPr>
        <p:txBody>
          <a:bodyPr wrap="square">
            <a:spAutoFit/>
          </a:bodyPr>
          <a:lstStyle/>
          <a:p>
            <a:pPr marL="342900" indent="-342900">
              <a:buFont typeface="Wingdings" pitchFamily="2" charset="2"/>
              <a:buChar char="v"/>
            </a:pPr>
            <a:r>
              <a:rPr lang="de-DE" sz="2400" kern="100" dirty="0">
                <a:effectLst/>
                <a:latin typeface="Aptos" panose="020B0004020202020204" pitchFamily="34" charset="0"/>
                <a:ea typeface="Aptos" panose="020B0004020202020204" pitchFamily="34" charset="0"/>
                <a:cs typeface="Times New Roman" panose="02020603050405020304" pitchFamily="18" charset="0"/>
              </a:rPr>
              <a:t>Rahmstorf: "35 bis 45% aller qualitativ hochwertigen Klimamodelle prognostizieren einen Kollaps des Wärmetransports der Nordatlantik-Ströme in den 2030er Jahren“.</a:t>
            </a:r>
            <a:br>
              <a:rPr lang="de-DE" sz="1800" kern="100" dirty="0">
                <a:effectLst/>
                <a:latin typeface="Aptos" panose="020B0004020202020204" pitchFamily="34" charset="0"/>
                <a:ea typeface="Aptos" panose="020B0004020202020204" pitchFamily="34" charset="0"/>
                <a:cs typeface="Times New Roman" panose="02020603050405020304" pitchFamily="18" charset="0"/>
              </a:rPr>
            </a:br>
            <a:endParaRPr lang="de-DE"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13" name="Textfeld 12">
            <a:extLst>
              <a:ext uri="{FF2B5EF4-FFF2-40B4-BE49-F238E27FC236}">
                <a16:creationId xmlns:a16="http://schemas.microsoft.com/office/drawing/2014/main" id="{266B5C49-63DD-AF7E-99A9-5BFF992AFBE7}"/>
              </a:ext>
            </a:extLst>
          </p:cNvPr>
          <p:cNvSpPr txBox="1"/>
          <p:nvPr/>
        </p:nvSpPr>
        <p:spPr>
          <a:xfrm>
            <a:off x="254800" y="4993873"/>
            <a:ext cx="11719486" cy="1815882"/>
          </a:xfrm>
          <a:prstGeom prst="rect">
            <a:avLst/>
          </a:prstGeom>
          <a:noFill/>
        </p:spPr>
        <p:txBody>
          <a:bodyPr wrap="square">
            <a:spAutoFit/>
          </a:bodyPr>
          <a:lstStyle/>
          <a:p>
            <a:r>
              <a:rPr lang="de-DE" sz="2800" b="1" kern="100" dirty="0">
                <a:solidFill>
                  <a:srgbClr val="C00000"/>
                </a:solidFill>
                <a:effectLst/>
                <a:latin typeface="Aptos" panose="020B0004020202020204" pitchFamily="34" charset="0"/>
                <a:ea typeface="Aptos" panose="020B0004020202020204" pitchFamily="34" charset="0"/>
                <a:cs typeface="Times New Roman" panose="02020603050405020304" pitchFamily="18" charset="0"/>
              </a:rPr>
              <a:t>„Das ist nicht die Zukunft irgendeiner anonymen Menschengeneration in hunderten von Jahren, sondern die Zukunft von uns, unseren Kindern und Enkelkindern. Und sie wird so eintreten, wenn wir nicht sofort Maßnahmen ergreifen."</a:t>
            </a:r>
          </a:p>
        </p:txBody>
      </p:sp>
    </p:spTree>
    <p:extLst>
      <p:ext uri="{BB962C8B-B14F-4D97-AF65-F5344CB8AC3E}">
        <p14:creationId xmlns:p14="http://schemas.microsoft.com/office/powerpoint/2010/main" val="3745966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9" grpId="0"/>
      <p:bldP spid="11" grpId="0"/>
      <p:bldP spid="1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Ein Bild, das Text, Screenshot, Karte enthält.&#10;&#10;Automatisch generierte Beschreibung">
            <a:extLst>
              <a:ext uri="{FF2B5EF4-FFF2-40B4-BE49-F238E27FC236}">
                <a16:creationId xmlns:a16="http://schemas.microsoft.com/office/drawing/2014/main" id="{BD1AB1D7-5736-B91F-54F5-CC46544947C2}"/>
              </a:ext>
            </a:extLst>
          </p:cNvPr>
          <p:cNvPicPr>
            <a:picLocks noChangeAspect="1"/>
          </p:cNvPicPr>
          <p:nvPr/>
        </p:nvPicPr>
        <p:blipFill>
          <a:blip r:embed="rId2">
            <a:extLst>
              <a:ext uri="{28A0092B-C50C-407E-A947-70E740481C1C}">
                <a14:useLocalDpi xmlns:a14="http://schemas.microsoft.com/office/drawing/2010/main" val="0"/>
              </a:ext>
            </a:extLst>
          </a:blip>
          <a:srcRect l="65480" t="424" r="-1004" b="35166"/>
          <a:stretch/>
        </p:blipFill>
        <p:spPr>
          <a:xfrm>
            <a:off x="6379023" y="169792"/>
            <a:ext cx="6043395" cy="6245756"/>
          </a:xfrm>
          <a:prstGeom prst="rect">
            <a:avLst/>
          </a:prstGeom>
          <a:noFill/>
        </p:spPr>
      </p:pic>
      <p:sp>
        <p:nvSpPr>
          <p:cNvPr id="4" name="Textfeld 3">
            <a:extLst>
              <a:ext uri="{FF2B5EF4-FFF2-40B4-BE49-F238E27FC236}">
                <a16:creationId xmlns:a16="http://schemas.microsoft.com/office/drawing/2014/main" id="{008FF02F-EE9B-149E-5D47-AB9E0541920D}"/>
              </a:ext>
            </a:extLst>
          </p:cNvPr>
          <p:cNvSpPr txBox="1"/>
          <p:nvPr/>
        </p:nvSpPr>
        <p:spPr>
          <a:xfrm>
            <a:off x="766916" y="700860"/>
            <a:ext cx="4719484" cy="584775"/>
          </a:xfrm>
          <a:prstGeom prst="rect">
            <a:avLst/>
          </a:prstGeom>
          <a:noFill/>
        </p:spPr>
        <p:txBody>
          <a:bodyPr wrap="square" rtlCol="0">
            <a:spAutoFit/>
          </a:bodyPr>
          <a:lstStyle/>
          <a:p>
            <a:r>
              <a:rPr lang="de-DE" sz="3200" b="1" dirty="0">
                <a:solidFill>
                  <a:schemeClr val="accent1"/>
                </a:solidFill>
              </a:rPr>
              <a:t>Was steht schon fest?</a:t>
            </a:r>
          </a:p>
        </p:txBody>
      </p:sp>
      <p:sp>
        <p:nvSpPr>
          <p:cNvPr id="5" name="Textfeld 4">
            <a:extLst>
              <a:ext uri="{FF2B5EF4-FFF2-40B4-BE49-F238E27FC236}">
                <a16:creationId xmlns:a16="http://schemas.microsoft.com/office/drawing/2014/main" id="{08BA9487-FF8F-3525-2226-CB5EA2D2A2E0}"/>
              </a:ext>
            </a:extLst>
          </p:cNvPr>
          <p:cNvSpPr txBox="1"/>
          <p:nvPr/>
        </p:nvSpPr>
        <p:spPr>
          <a:xfrm>
            <a:off x="766916" y="1552753"/>
            <a:ext cx="5005986" cy="523220"/>
          </a:xfrm>
          <a:prstGeom prst="rect">
            <a:avLst/>
          </a:prstGeom>
          <a:noFill/>
        </p:spPr>
        <p:txBody>
          <a:bodyPr wrap="none" rtlCol="0">
            <a:spAutoFit/>
          </a:bodyPr>
          <a:lstStyle/>
          <a:p>
            <a:r>
              <a:rPr lang="de-DE" sz="2800" b="1" dirty="0">
                <a:solidFill>
                  <a:schemeClr val="accent1"/>
                </a:solidFill>
              </a:rPr>
              <a:t>Die AMOC schwächt sich ab</a:t>
            </a:r>
          </a:p>
        </p:txBody>
      </p:sp>
      <p:sp>
        <p:nvSpPr>
          <p:cNvPr id="6" name="Textfeld 5">
            <a:extLst>
              <a:ext uri="{FF2B5EF4-FFF2-40B4-BE49-F238E27FC236}">
                <a16:creationId xmlns:a16="http://schemas.microsoft.com/office/drawing/2014/main" id="{DE3BBC25-B4BD-D47D-22F5-2F62C03324DB}"/>
              </a:ext>
            </a:extLst>
          </p:cNvPr>
          <p:cNvSpPr txBox="1"/>
          <p:nvPr/>
        </p:nvSpPr>
        <p:spPr>
          <a:xfrm>
            <a:off x="730393" y="2343091"/>
            <a:ext cx="5497018" cy="523220"/>
          </a:xfrm>
          <a:prstGeom prst="rect">
            <a:avLst/>
          </a:prstGeom>
          <a:noFill/>
        </p:spPr>
        <p:txBody>
          <a:bodyPr wrap="none" rtlCol="0">
            <a:spAutoFit/>
          </a:bodyPr>
          <a:lstStyle/>
          <a:p>
            <a:r>
              <a:rPr lang="de-DE" sz="2800" b="1" dirty="0">
                <a:solidFill>
                  <a:schemeClr val="accent1"/>
                </a:solidFill>
              </a:rPr>
              <a:t>Die AMOC hat einen Kipppunkt</a:t>
            </a:r>
          </a:p>
        </p:txBody>
      </p:sp>
      <p:sp>
        <p:nvSpPr>
          <p:cNvPr id="7" name="Textfeld 6">
            <a:extLst>
              <a:ext uri="{FF2B5EF4-FFF2-40B4-BE49-F238E27FC236}">
                <a16:creationId xmlns:a16="http://schemas.microsoft.com/office/drawing/2014/main" id="{A7309E7F-B28D-D41B-2E61-99CB48DB6FEE}"/>
              </a:ext>
            </a:extLst>
          </p:cNvPr>
          <p:cNvSpPr txBox="1"/>
          <p:nvPr/>
        </p:nvSpPr>
        <p:spPr>
          <a:xfrm>
            <a:off x="730393" y="3244334"/>
            <a:ext cx="5473999" cy="954107"/>
          </a:xfrm>
          <a:prstGeom prst="rect">
            <a:avLst/>
          </a:prstGeom>
          <a:noFill/>
        </p:spPr>
        <p:txBody>
          <a:bodyPr wrap="none" rtlCol="0">
            <a:spAutoFit/>
          </a:bodyPr>
          <a:lstStyle/>
          <a:p>
            <a:r>
              <a:rPr lang="de-DE" sz="2800" b="1" dirty="0">
                <a:solidFill>
                  <a:schemeClr val="accent1"/>
                </a:solidFill>
              </a:rPr>
              <a:t>Es ist nicht sicher, wie nah wir </a:t>
            </a:r>
          </a:p>
          <a:p>
            <a:r>
              <a:rPr lang="de-DE" sz="2800" b="1" dirty="0">
                <a:solidFill>
                  <a:schemeClr val="accent1"/>
                </a:solidFill>
              </a:rPr>
              <a:t>diesem schon sind</a:t>
            </a:r>
          </a:p>
        </p:txBody>
      </p:sp>
      <p:sp>
        <p:nvSpPr>
          <p:cNvPr id="8" name="Textfeld 7">
            <a:extLst>
              <a:ext uri="{FF2B5EF4-FFF2-40B4-BE49-F238E27FC236}">
                <a16:creationId xmlns:a16="http://schemas.microsoft.com/office/drawing/2014/main" id="{B2CF9DB6-ACD3-83DF-2D04-AEA625E442D5}"/>
              </a:ext>
            </a:extLst>
          </p:cNvPr>
          <p:cNvSpPr txBox="1"/>
          <p:nvPr/>
        </p:nvSpPr>
        <p:spPr>
          <a:xfrm>
            <a:off x="730393" y="4345631"/>
            <a:ext cx="5077031" cy="1077218"/>
          </a:xfrm>
          <a:prstGeom prst="rect">
            <a:avLst/>
          </a:prstGeom>
          <a:noFill/>
        </p:spPr>
        <p:txBody>
          <a:bodyPr wrap="none" rtlCol="0">
            <a:spAutoFit/>
          </a:bodyPr>
          <a:lstStyle/>
          <a:p>
            <a:r>
              <a:rPr lang="de-DE" sz="3200" b="1" dirty="0">
                <a:solidFill>
                  <a:srgbClr val="C00000"/>
                </a:solidFill>
              </a:rPr>
              <a:t>Neuste Studien belegen: </a:t>
            </a:r>
          </a:p>
          <a:p>
            <a:r>
              <a:rPr lang="de-DE" sz="3200" b="1" dirty="0">
                <a:solidFill>
                  <a:srgbClr val="C00000"/>
                </a:solidFill>
              </a:rPr>
              <a:t>Zu nah!! </a:t>
            </a:r>
          </a:p>
        </p:txBody>
      </p:sp>
    </p:spTree>
    <p:extLst>
      <p:ext uri="{BB962C8B-B14F-4D97-AF65-F5344CB8AC3E}">
        <p14:creationId xmlns:p14="http://schemas.microsoft.com/office/powerpoint/2010/main" val="2387502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Ein Bild, das Text, Screenshot, Software, Multimedia-Software enthält.&#10;&#10;KI-generierte Inhalte können fehlerhaft sein.">
            <a:extLst>
              <a:ext uri="{FF2B5EF4-FFF2-40B4-BE49-F238E27FC236}">
                <a16:creationId xmlns:a16="http://schemas.microsoft.com/office/drawing/2014/main" id="{725FD603-0488-85C7-74E3-4C8FE1B0D808}"/>
              </a:ext>
            </a:extLst>
          </p:cNvPr>
          <p:cNvPicPr>
            <a:picLocks noChangeAspect="1"/>
          </p:cNvPicPr>
          <p:nvPr/>
        </p:nvPicPr>
        <p:blipFill>
          <a:blip r:embed="rId3">
            <a:extLst>
              <a:ext uri="{28A0092B-C50C-407E-A947-70E740481C1C}">
                <a14:useLocalDpi xmlns:a14="http://schemas.microsoft.com/office/drawing/2010/main" val="0"/>
              </a:ext>
            </a:extLst>
          </a:blip>
          <a:srcRect l="18269" t="17905" r="24056"/>
          <a:stretch>
            <a:fillRect/>
          </a:stretch>
        </p:blipFill>
        <p:spPr>
          <a:xfrm>
            <a:off x="219600" y="0"/>
            <a:ext cx="7448550" cy="6626338"/>
          </a:xfrm>
          <a:prstGeom prst="rect">
            <a:avLst/>
          </a:prstGeom>
        </p:spPr>
      </p:pic>
      <p:sp>
        <p:nvSpPr>
          <p:cNvPr id="2" name="Textfeld 1">
            <a:extLst>
              <a:ext uri="{FF2B5EF4-FFF2-40B4-BE49-F238E27FC236}">
                <a16:creationId xmlns:a16="http://schemas.microsoft.com/office/drawing/2014/main" id="{1BEEE17E-9933-E4D3-294D-3C91540B0A93}"/>
              </a:ext>
            </a:extLst>
          </p:cNvPr>
          <p:cNvSpPr txBox="1"/>
          <p:nvPr/>
        </p:nvSpPr>
        <p:spPr>
          <a:xfrm>
            <a:off x="8533464" y="161925"/>
            <a:ext cx="2957861" cy="2369880"/>
          </a:xfrm>
          <a:prstGeom prst="rect">
            <a:avLst/>
          </a:prstGeom>
          <a:noFill/>
        </p:spPr>
        <p:txBody>
          <a:bodyPr wrap="none" rtlCol="0">
            <a:spAutoFit/>
          </a:bodyPr>
          <a:lstStyle/>
          <a:p>
            <a:pPr algn="ctr"/>
            <a:r>
              <a:rPr lang="de-DE" sz="3600" b="1" dirty="0"/>
              <a:t>Global Tipping</a:t>
            </a:r>
          </a:p>
          <a:p>
            <a:pPr algn="ctr"/>
            <a:r>
              <a:rPr lang="de-DE" sz="3600" b="1" dirty="0"/>
              <a:t> Point Report</a:t>
            </a:r>
          </a:p>
          <a:p>
            <a:pPr algn="ctr"/>
            <a:r>
              <a:rPr lang="de-DE" sz="3600" b="1" dirty="0"/>
              <a:t>2025</a:t>
            </a:r>
          </a:p>
          <a:p>
            <a:pPr algn="ctr"/>
            <a:r>
              <a:rPr lang="de-DE" sz="2000" b="1" dirty="0"/>
              <a:t>(</a:t>
            </a:r>
            <a:r>
              <a:rPr lang="de-DE" sz="2000" b="1" dirty="0" err="1"/>
              <a:t>by</a:t>
            </a:r>
            <a:r>
              <a:rPr lang="de-DE" sz="2000" b="1" dirty="0"/>
              <a:t> 160 international </a:t>
            </a:r>
          </a:p>
          <a:p>
            <a:pPr algn="ctr"/>
            <a:r>
              <a:rPr lang="de-DE" sz="2000" b="1" dirty="0"/>
              <a:t>Climate </a:t>
            </a:r>
            <a:r>
              <a:rPr lang="de-DE" sz="2000" b="1" dirty="0" err="1"/>
              <a:t>sientists</a:t>
            </a:r>
            <a:r>
              <a:rPr lang="de-DE" sz="2000" b="1" dirty="0"/>
              <a:t>)</a:t>
            </a:r>
          </a:p>
        </p:txBody>
      </p:sp>
      <p:pic>
        <p:nvPicPr>
          <p:cNvPr id="4" name="Grafik 3">
            <a:extLst>
              <a:ext uri="{FF2B5EF4-FFF2-40B4-BE49-F238E27FC236}">
                <a16:creationId xmlns:a16="http://schemas.microsoft.com/office/drawing/2014/main" id="{11D7429E-1535-957B-3500-D705063C9123}"/>
              </a:ext>
            </a:extLst>
          </p:cNvPr>
          <p:cNvPicPr>
            <a:picLocks noChangeAspect="1"/>
          </p:cNvPicPr>
          <p:nvPr/>
        </p:nvPicPr>
        <p:blipFill>
          <a:blip r:embed="rId4"/>
          <a:stretch>
            <a:fillRect/>
          </a:stretch>
        </p:blipFill>
        <p:spPr>
          <a:xfrm>
            <a:off x="7760523" y="3133724"/>
            <a:ext cx="4211877" cy="2562225"/>
          </a:xfrm>
          <a:prstGeom prst="rect">
            <a:avLst/>
          </a:prstGeom>
        </p:spPr>
      </p:pic>
    </p:spTree>
    <p:extLst>
      <p:ext uri="{BB962C8B-B14F-4D97-AF65-F5344CB8AC3E}">
        <p14:creationId xmlns:p14="http://schemas.microsoft.com/office/powerpoint/2010/main" val="1849220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Ein Bild, das Text, Screenshot, Reihe, parallel enthält.&#10;&#10;KI-generierte Inhalte können fehlerhaft sein.">
            <a:extLst>
              <a:ext uri="{FF2B5EF4-FFF2-40B4-BE49-F238E27FC236}">
                <a16:creationId xmlns:a16="http://schemas.microsoft.com/office/drawing/2014/main" id="{1A28B093-A4BE-7B22-34F4-1E565C9DFF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86447"/>
            <a:ext cx="11934557" cy="6348168"/>
          </a:xfrm>
          <a:prstGeom prst="rect">
            <a:avLst/>
          </a:prstGeom>
        </p:spPr>
      </p:pic>
    </p:spTree>
    <p:extLst>
      <p:ext uri="{BB962C8B-B14F-4D97-AF65-F5344CB8AC3E}">
        <p14:creationId xmlns:p14="http://schemas.microsoft.com/office/powerpoint/2010/main" val="412539368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Grafik 2" descr="Ein Bild, das Text, Karte, Screenshot, Grafikdesign enthält.&#10;&#10;KI-generierte Inhalte können fehlerhaft sein.">
            <a:extLst>
              <a:ext uri="{FF2B5EF4-FFF2-40B4-BE49-F238E27FC236}">
                <a16:creationId xmlns:a16="http://schemas.microsoft.com/office/drawing/2014/main" id="{85512B25-482B-982B-BD10-49B5942E36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5276" y="0"/>
            <a:ext cx="9822026" cy="6789278"/>
          </a:xfrm>
          <a:prstGeom prst="rect">
            <a:avLst/>
          </a:prstGeom>
        </p:spPr>
      </p:pic>
    </p:spTree>
    <p:extLst>
      <p:ext uri="{BB962C8B-B14F-4D97-AF65-F5344CB8AC3E}">
        <p14:creationId xmlns:p14="http://schemas.microsoft.com/office/powerpoint/2010/main" val="257200144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F4203CEE-CBEA-B79A-4DC5-26D880202EA4}"/>
              </a:ext>
            </a:extLst>
          </p:cNvPr>
          <p:cNvSpPr txBox="1"/>
          <p:nvPr/>
        </p:nvSpPr>
        <p:spPr>
          <a:xfrm>
            <a:off x="128181" y="227634"/>
            <a:ext cx="7904866" cy="1200329"/>
          </a:xfrm>
          <a:prstGeom prst="rect">
            <a:avLst/>
          </a:prstGeom>
          <a:noFill/>
        </p:spPr>
        <p:txBody>
          <a:bodyPr wrap="square">
            <a:spAutoFit/>
          </a:bodyPr>
          <a:lstStyle/>
          <a:p>
            <a:r>
              <a:rPr lang="de-DE" sz="2400" b="1" kern="100" dirty="0">
                <a:effectLst/>
                <a:latin typeface="Arial" panose="020B0604020202020204" pitchFamily="34" charset="0"/>
                <a:ea typeface="Aptos" panose="020B0004020202020204" pitchFamily="34" charset="0"/>
                <a:cs typeface="Times New Roman" panose="02020603050405020304" pitchFamily="18" charset="0"/>
              </a:rPr>
              <a:t>Kippelement  Korallenriffe</a:t>
            </a:r>
            <a:r>
              <a:rPr lang="de-DE" sz="2400" b="1" kern="100" dirty="0">
                <a:latin typeface="Arial" panose="020B0604020202020204" pitchFamily="34" charset="0"/>
                <a:ea typeface="Aptos" panose="020B0004020202020204" pitchFamily="34" charset="0"/>
                <a:cs typeface="Times New Roman" panose="02020603050405020304" pitchFamily="18" charset="0"/>
              </a:rPr>
              <a:t>: Globale Korallenbleiche</a:t>
            </a:r>
            <a:r>
              <a:rPr lang="de-DE" sz="2400" b="1" kern="100" dirty="0">
                <a:effectLst/>
                <a:latin typeface="Arial" panose="020B0604020202020204" pitchFamily="34" charset="0"/>
                <a:ea typeface="Aptos" panose="020B0004020202020204" pitchFamily="34" charset="0"/>
                <a:cs typeface="Times New Roman" panose="02020603050405020304" pitchFamily="18" charset="0"/>
              </a:rPr>
              <a:t> </a:t>
            </a:r>
          </a:p>
          <a:p>
            <a:r>
              <a:rPr lang="de-DE" sz="2400" b="1" kern="100" dirty="0">
                <a:effectLst/>
                <a:latin typeface="Arial" panose="020B0604020202020204" pitchFamily="34" charset="0"/>
                <a:ea typeface="Aptos" panose="020B0004020202020204" pitchFamily="34" charset="0"/>
                <a:cs typeface="Times New Roman" panose="02020603050405020304" pitchFamily="18" charset="0"/>
              </a:rPr>
              <a:t>(</a:t>
            </a:r>
            <a:r>
              <a:rPr lang="de-DE" sz="2400" kern="100" dirty="0">
                <a:effectLst/>
                <a:latin typeface="Arial" panose="020B0604020202020204" pitchFamily="34" charset="0"/>
                <a:ea typeface="Aptos" panose="020B0004020202020204" pitchFamily="34" charset="0"/>
                <a:cs typeface="Times New Roman" panose="02020603050405020304" pitchFamily="18" charset="0"/>
              </a:rPr>
              <a:t>19. April 2024, SZ)</a:t>
            </a:r>
            <a:endParaRPr lang="de-DE" sz="24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de-DE" sz="24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10" name="Textfeld 9">
            <a:extLst>
              <a:ext uri="{FF2B5EF4-FFF2-40B4-BE49-F238E27FC236}">
                <a16:creationId xmlns:a16="http://schemas.microsoft.com/office/drawing/2014/main" id="{61537B14-98A2-5D78-8FE2-9A1C40F19A1E}"/>
              </a:ext>
            </a:extLst>
          </p:cNvPr>
          <p:cNvSpPr txBox="1"/>
          <p:nvPr/>
        </p:nvSpPr>
        <p:spPr>
          <a:xfrm>
            <a:off x="217694" y="2779011"/>
            <a:ext cx="7104491" cy="830997"/>
          </a:xfrm>
          <a:prstGeom prst="rect">
            <a:avLst/>
          </a:prstGeom>
          <a:noFill/>
        </p:spPr>
        <p:txBody>
          <a:bodyPr wrap="square">
            <a:spAutoFit/>
          </a:bodyPr>
          <a:lstStyle/>
          <a:p>
            <a:r>
              <a:rPr lang="de-DE" sz="2400" kern="100" dirty="0">
                <a:effectLst/>
                <a:latin typeface="Arial" panose="020B0604020202020204" pitchFamily="34" charset="0"/>
                <a:ea typeface="Aptos" panose="020B0004020202020204" pitchFamily="34" charset="0"/>
                <a:cs typeface="Times New Roman" panose="02020603050405020304" pitchFamily="18" charset="0"/>
              </a:rPr>
              <a:t>Das Phänomen ist rätselhaft; niemand versteht, wie es so weit kommen konnte. </a:t>
            </a:r>
            <a:endParaRPr lang="de-DE" sz="24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12" name="Textfeld 11">
            <a:extLst>
              <a:ext uri="{FF2B5EF4-FFF2-40B4-BE49-F238E27FC236}">
                <a16:creationId xmlns:a16="http://schemas.microsoft.com/office/drawing/2014/main" id="{CB413B8F-DF8A-583E-E03F-15D2DC3F522F}"/>
              </a:ext>
            </a:extLst>
          </p:cNvPr>
          <p:cNvSpPr txBox="1"/>
          <p:nvPr/>
        </p:nvSpPr>
        <p:spPr>
          <a:xfrm>
            <a:off x="245966" y="4961057"/>
            <a:ext cx="11324054" cy="1200329"/>
          </a:xfrm>
          <a:prstGeom prst="rect">
            <a:avLst/>
          </a:prstGeom>
          <a:noFill/>
        </p:spPr>
        <p:txBody>
          <a:bodyPr wrap="square">
            <a:spAutoFit/>
          </a:bodyPr>
          <a:lstStyle/>
          <a:p>
            <a:r>
              <a:rPr lang="de-DE" sz="2400" b="1" kern="100" dirty="0">
                <a:effectLst/>
                <a:latin typeface="Arial" panose="020B0604020202020204" pitchFamily="34" charset="0"/>
                <a:ea typeface="Aptos" panose="020B0004020202020204" pitchFamily="34" charset="0"/>
                <a:cs typeface="Times New Roman" panose="02020603050405020304" pitchFamily="18" charset="0"/>
              </a:rPr>
              <a:t>Kontrollverlust: Die Menschheit im Allgemeinen und die Wissenschaft mit ihren Modellen im Besonderen haben die Lage nicht im Griff.  Die globale Korallenbleiche enthüllt brutal, dass die Kontrolle längst entglitten ist.</a:t>
            </a:r>
            <a:endParaRPr lang="de-DE" sz="2400" b="1"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14" name="Textfeld 13">
            <a:extLst>
              <a:ext uri="{FF2B5EF4-FFF2-40B4-BE49-F238E27FC236}">
                <a16:creationId xmlns:a16="http://schemas.microsoft.com/office/drawing/2014/main" id="{A13D5626-B9DB-9F87-E4A1-B5CA7296153C}"/>
              </a:ext>
            </a:extLst>
          </p:cNvPr>
          <p:cNvSpPr txBox="1"/>
          <p:nvPr/>
        </p:nvSpPr>
        <p:spPr>
          <a:xfrm>
            <a:off x="245966" y="3877886"/>
            <a:ext cx="7603296" cy="830997"/>
          </a:xfrm>
          <a:prstGeom prst="rect">
            <a:avLst/>
          </a:prstGeom>
          <a:noFill/>
        </p:spPr>
        <p:txBody>
          <a:bodyPr wrap="square">
            <a:spAutoFit/>
          </a:bodyPr>
          <a:lstStyle/>
          <a:p>
            <a:r>
              <a:rPr lang="de-DE" sz="2400" kern="100" dirty="0">
                <a:effectLst/>
                <a:latin typeface="Arial" panose="020B0604020202020204" pitchFamily="34" charset="0"/>
                <a:ea typeface="Aptos" panose="020B0004020202020204" pitchFamily="34" charset="0"/>
                <a:cs typeface="Times New Roman" panose="02020603050405020304" pitchFamily="18" charset="0"/>
              </a:rPr>
              <a:t>Die Konsequenzen sind nicht vorhersehbar (Biodiversität Meeren, Küstenschutz Fischerei). </a:t>
            </a:r>
            <a:endParaRPr lang="de-DE" sz="2400" kern="100" dirty="0">
              <a:effectLst/>
              <a:latin typeface="Aptos" panose="020B0004020202020204" pitchFamily="34" charset="0"/>
              <a:ea typeface="Aptos" panose="020B0004020202020204" pitchFamily="34" charset="0"/>
              <a:cs typeface="Times New Roman" panose="02020603050405020304" pitchFamily="18" charset="0"/>
            </a:endParaRPr>
          </a:p>
        </p:txBody>
      </p:sp>
      <p:pic>
        <p:nvPicPr>
          <p:cNvPr id="16" name="Grafik 15" descr="Ein Bild, das Riff, Organismus, Wirbellose, unterwasser enthält.&#10;&#10;Automatisch generierte Beschreibung">
            <a:extLst>
              <a:ext uri="{FF2B5EF4-FFF2-40B4-BE49-F238E27FC236}">
                <a16:creationId xmlns:a16="http://schemas.microsoft.com/office/drawing/2014/main" id="{EE4CD93C-B9E6-476E-7F16-EDAEC12F2E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11698" y="174537"/>
            <a:ext cx="4780302" cy="4165013"/>
          </a:xfrm>
          <a:prstGeom prst="rect">
            <a:avLst/>
          </a:prstGeom>
        </p:spPr>
      </p:pic>
      <p:sp>
        <p:nvSpPr>
          <p:cNvPr id="3" name="Textfeld 2">
            <a:extLst>
              <a:ext uri="{FF2B5EF4-FFF2-40B4-BE49-F238E27FC236}">
                <a16:creationId xmlns:a16="http://schemas.microsoft.com/office/drawing/2014/main" id="{5DBDF49A-4B93-B4D5-9225-96840EF64CBB}"/>
              </a:ext>
            </a:extLst>
          </p:cNvPr>
          <p:cNvSpPr txBox="1"/>
          <p:nvPr/>
        </p:nvSpPr>
        <p:spPr>
          <a:xfrm>
            <a:off x="307207" y="1209351"/>
            <a:ext cx="7104491" cy="1569660"/>
          </a:xfrm>
          <a:prstGeom prst="rect">
            <a:avLst/>
          </a:prstGeom>
          <a:noFill/>
        </p:spPr>
        <p:txBody>
          <a:bodyPr wrap="square">
            <a:spAutoFit/>
          </a:bodyPr>
          <a:lstStyle/>
          <a:p>
            <a:r>
              <a:rPr lang="de-DE" sz="2400" kern="100" dirty="0">
                <a:effectLst/>
                <a:latin typeface="Arial" panose="020B0604020202020204" pitchFamily="34" charset="0"/>
                <a:ea typeface="Aptos" panose="020B0004020202020204" pitchFamily="34" charset="0"/>
                <a:cs typeface="Times New Roman" panose="02020603050405020304" pitchFamily="18" charset="0"/>
              </a:rPr>
              <a:t>Aktuell sterben </a:t>
            </a:r>
            <a:r>
              <a:rPr lang="de-DE" sz="2400" kern="100" dirty="0">
                <a:latin typeface="Arial" panose="020B0604020202020204" pitchFamily="34" charset="0"/>
                <a:ea typeface="Aptos" panose="020B0004020202020204" pitchFamily="34" charset="0"/>
                <a:cs typeface="Times New Roman" panose="02020603050405020304" pitchFamily="18" charset="0"/>
              </a:rPr>
              <a:t>überall zugleich also global </a:t>
            </a:r>
            <a:r>
              <a:rPr lang="de-DE" sz="2400" kern="100" dirty="0">
                <a:effectLst/>
                <a:latin typeface="Arial" panose="020B0604020202020204" pitchFamily="34" charset="0"/>
                <a:ea typeface="Aptos" panose="020B0004020202020204" pitchFamily="34" charset="0"/>
                <a:cs typeface="Times New Roman" panose="02020603050405020304" pitchFamily="18" charset="0"/>
              </a:rPr>
              <a:t>die Korallen (Atlantik, Pazifik, Indischen Ozean). Dies sprengt die Worst-Case-Szenarien der Wissenschaft.</a:t>
            </a:r>
            <a:endParaRPr lang="de-DE" sz="24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519931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4" grpId="0"/>
    </p:bld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B98B002E-63C2-C842-9A6B-82C01A722E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19752" y="293350"/>
            <a:ext cx="7264441" cy="5991751"/>
          </a:xfrm>
          <a:prstGeom prst="rect">
            <a:avLst/>
          </a:prstGeom>
        </p:spPr>
      </p:pic>
      <p:pic>
        <p:nvPicPr>
          <p:cNvPr id="3" name="Grafik 2" descr="Ein Bild, das Gewässer, Wasser, Himmel, Natur enthält.&#10;&#10;Automatisch generierte Beschreibung">
            <a:extLst>
              <a:ext uri="{FF2B5EF4-FFF2-40B4-BE49-F238E27FC236}">
                <a16:creationId xmlns:a16="http://schemas.microsoft.com/office/drawing/2014/main" id="{692C0A35-8CFD-D2E8-176F-FDF9E44F96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1591" y="156122"/>
            <a:ext cx="3763050" cy="6360292"/>
          </a:xfrm>
          <a:prstGeom prst="rect">
            <a:avLst/>
          </a:prstGeom>
        </p:spPr>
      </p:pic>
    </p:spTree>
    <p:extLst>
      <p:ext uri="{BB962C8B-B14F-4D97-AF65-F5344CB8AC3E}">
        <p14:creationId xmlns:p14="http://schemas.microsoft.com/office/powerpoint/2010/main" val="138018977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6D3B6FD7-FB88-D541-969A-52A3D0DE4485}"/>
              </a:ext>
            </a:extLst>
          </p:cNvPr>
          <p:cNvSpPr txBox="1"/>
          <p:nvPr/>
        </p:nvSpPr>
        <p:spPr>
          <a:xfrm>
            <a:off x="2816096" y="439621"/>
            <a:ext cx="6559809" cy="1015663"/>
          </a:xfrm>
          <a:prstGeom prst="rect">
            <a:avLst/>
          </a:prstGeom>
          <a:noFill/>
        </p:spPr>
        <p:txBody>
          <a:bodyPr wrap="none" rtlCol="0">
            <a:spAutoFit/>
          </a:bodyPr>
          <a:lstStyle/>
          <a:p>
            <a:pPr algn="ctr"/>
            <a:r>
              <a:rPr lang="de-DE" sz="6000" dirty="0">
                <a:solidFill>
                  <a:schemeClr val="accent2"/>
                </a:solidFill>
                <a:latin typeface="FUCXED CAPS Latin" pitchFamily="2" charset="0"/>
              </a:rPr>
              <a:t>WELTKLIMARAT (UN)</a:t>
            </a:r>
          </a:p>
        </p:txBody>
      </p:sp>
      <p:sp>
        <p:nvSpPr>
          <p:cNvPr id="7" name="Rechteck 6">
            <a:extLst>
              <a:ext uri="{FF2B5EF4-FFF2-40B4-BE49-F238E27FC236}">
                <a16:creationId xmlns:a16="http://schemas.microsoft.com/office/drawing/2014/main" id="{1874A642-304B-A240-87C0-5C2EAC9CC412}"/>
              </a:ext>
            </a:extLst>
          </p:cNvPr>
          <p:cNvSpPr/>
          <p:nvPr/>
        </p:nvSpPr>
        <p:spPr>
          <a:xfrm>
            <a:off x="371558" y="1652959"/>
            <a:ext cx="5150011" cy="2800767"/>
          </a:xfrm>
          <a:prstGeom prst="rect">
            <a:avLst/>
          </a:prstGeom>
        </p:spPr>
        <p:txBody>
          <a:bodyPr wrap="square">
            <a:spAutoFit/>
          </a:bodyPr>
          <a:lstStyle/>
          <a:p>
            <a:pPr algn="ctr"/>
            <a:r>
              <a:rPr lang="de-DE" sz="4400" b="1" dirty="0">
                <a:solidFill>
                  <a:srgbClr val="C80082"/>
                </a:solidFill>
                <a:latin typeface="FUCXED CAPS Latin" pitchFamily="2" charset="0"/>
              </a:rPr>
              <a:t>+ 3°C</a:t>
            </a:r>
          </a:p>
          <a:p>
            <a:pPr algn="ctr"/>
            <a:r>
              <a:rPr lang="de-DE" sz="4400" dirty="0">
                <a:solidFill>
                  <a:schemeClr val="bg1"/>
                </a:solidFill>
                <a:latin typeface="FUCXED CAPS Latin" pitchFamily="2" charset="0"/>
              </a:rPr>
              <a:t>Bei Einhaltung </a:t>
            </a:r>
          </a:p>
          <a:p>
            <a:pPr algn="ctr"/>
            <a:r>
              <a:rPr lang="de-DE" sz="4400" dirty="0">
                <a:solidFill>
                  <a:schemeClr val="bg1"/>
                </a:solidFill>
                <a:latin typeface="FUCXED CAPS Latin" pitchFamily="2" charset="0"/>
              </a:rPr>
              <a:t>des Pariser </a:t>
            </a:r>
          </a:p>
          <a:p>
            <a:pPr algn="ctr"/>
            <a:r>
              <a:rPr lang="de-DE" sz="4400" dirty="0">
                <a:solidFill>
                  <a:schemeClr val="bg1"/>
                </a:solidFill>
                <a:latin typeface="FUCXED CAPS Latin" pitchFamily="2" charset="0"/>
              </a:rPr>
              <a:t>Abkommens</a:t>
            </a:r>
            <a:endParaRPr lang="de-DE" sz="4400" dirty="0">
              <a:solidFill>
                <a:schemeClr val="bg1"/>
              </a:solidFill>
            </a:endParaRPr>
          </a:p>
        </p:txBody>
      </p:sp>
      <p:sp>
        <p:nvSpPr>
          <p:cNvPr id="2" name="Rectangle 1">
            <a:extLst>
              <a:ext uri="{FF2B5EF4-FFF2-40B4-BE49-F238E27FC236}">
                <a16:creationId xmlns:a16="http://schemas.microsoft.com/office/drawing/2014/main" id="{652014F4-2366-44B9-AC48-6249306E9EC5}"/>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800" b="0" i="0" u="none" strike="noStrike" cap="none" normalizeH="0" baseline="0">
                <a:ln>
                  <a:noFill/>
                </a:ln>
                <a:solidFill>
                  <a:schemeClr val="tx1"/>
                </a:solidFill>
                <a:effectLst/>
                <a:latin typeface="Arial" panose="020B0604020202020204" pitchFamily="34" charset="0"/>
                <a:ea typeface="Aptos" panose="020B0004020202020204" pitchFamily="34" charset="0"/>
                <a:cs typeface="Times New Roman" panose="02020603050405020304" pitchFamily="18" charset="0"/>
              </a:rPr>
              <a:t>Ohne dringliches Handeln, um die klimatische und ökologische Katastrophe aufzuhalten, werden Gesellschaften überfordert sein, wenn die Natur aus den Fugen gerät", sagen die Wissenschaftler. Schon heute haben wir </a:t>
            </a:r>
            <a:r>
              <a:rPr kumimoji="0" lang="de-DE" altLang="de-DE" sz="1800" b="0" i="0" u="none" strike="noStrike" cap="none" normalizeH="0" baseline="0">
                <a:ln>
                  <a:noFill/>
                </a:ln>
                <a:solidFill>
                  <a:srgbClr val="2D3746"/>
                </a:solidFill>
                <a:effectLst/>
                <a:latin typeface="Arial" panose="020B0604020202020204" pitchFamily="34" charset="0"/>
                <a:ea typeface="Aptos" panose="020B0004020202020204" pitchFamily="34" charset="0"/>
                <a:cs typeface="Times New Roman" panose="02020603050405020304" pitchFamily="18" charset="0"/>
              </a:rPr>
              <a:t>eine Verdoppelung der Zahl der Menschen, die von Ernährungsunsicherheit betroffen sind. Ursachen sehen die Wissenschaftler vor allem in langwierigen Konflikten, wirtschaftlichen Flauten und</a:t>
            </a:r>
            <a:r>
              <a:rPr kumimoji="0" lang="de-DE" altLang="de-DE" sz="1800" b="0" i="0" u="sng" strike="noStrike" cap="none" normalizeH="0" baseline="0">
                <a:ln>
                  <a:noFill/>
                </a:ln>
                <a:solidFill>
                  <a:srgbClr val="0000FF"/>
                </a:solidFill>
                <a:effectLst/>
                <a:latin typeface="Arial" panose="020B0604020202020204" pitchFamily="34" charset="0"/>
                <a:ea typeface="Times New Roman" panose="02020603050405020304" pitchFamily="18" charset="0"/>
                <a:cs typeface="Times New Roman" panose="02020603050405020304" pitchFamily="18" charset="0"/>
                <a:hlinkClick r:id="rId3"/>
              </a:rPr>
              <a:t> hohen Lebensmittelpreisen</a:t>
            </a:r>
            <a:r>
              <a:rPr kumimoji="0" lang="de-DE" altLang="de-DE" sz="1800" b="0" i="0" u="none" strike="noStrike" cap="none" normalizeH="0" baseline="0">
                <a:ln>
                  <a:noFill/>
                </a:ln>
                <a:solidFill>
                  <a:srgbClr val="2D3746"/>
                </a:solidFill>
                <a:effectLst/>
                <a:latin typeface="Arial" panose="020B0604020202020204" pitchFamily="34" charset="0"/>
                <a:ea typeface="Aptos" panose="020B0004020202020204" pitchFamily="34" charset="0"/>
                <a:cs typeface="Times New Roman" panose="02020603050405020304" pitchFamily="18" charset="0"/>
              </a:rPr>
              <a:t>. Extremwetter und Klimawandel verstärkten diesen Trend.</a:t>
            </a:r>
            <a:endParaRPr kumimoji="0" lang="de-DE" altLang="de-DE" sz="6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800" b="1" i="0" u="none" strike="noStrike" cap="none" normalizeH="0" baseline="0">
                <a:ln>
                  <a:noFill/>
                </a:ln>
                <a:solidFill>
                  <a:srgbClr val="000000"/>
                </a:solidFill>
                <a:effectLst/>
                <a:latin typeface="Arial" panose="020B0604020202020204" pitchFamily="34" charset="0"/>
                <a:ea typeface="MS Gothic" panose="020B0609070205080204" pitchFamily="49" charset="-128"/>
                <a:cs typeface="Times New Roman" panose="02020603050405020304" pitchFamily="18" charset="0"/>
              </a:rPr>
              <a:t>Auf dem Weg in die Heißzeit? </a:t>
            </a:r>
            <a:r>
              <a:rPr kumimoji="0" lang="de-DE" altLang="de-DE" sz="1800" b="0" i="0" u="none" strike="noStrike" cap="none" normalizeH="0" baseline="0">
                <a:ln>
                  <a:noFill/>
                </a:ln>
                <a:solidFill>
                  <a:srgbClr val="000000"/>
                </a:solidFill>
                <a:effectLst/>
                <a:latin typeface="Arial" panose="020B0604020202020204" pitchFamily="34" charset="0"/>
                <a:ea typeface="Times New Roman" panose="02020603050405020304" pitchFamily="18" charset="0"/>
                <a:cs typeface="+mn-cs"/>
              </a:rPr>
              <a:t>Wenn also ein Kipppunkt erreicht ist, kommen wir noch schneller zum nächsten – und stoßen damit eine Kette von Rückkopplungseffekten an, die nicht mehr aufzuhalten sind und sich gegenseitig exponentiell verstärken: </a:t>
            </a:r>
            <a:r>
              <a:rPr kumimoji="0" lang="de-DE" altLang="de-DE" sz="1800" b="0" i="1" u="none" strike="noStrike" cap="none" normalizeH="0" baseline="0">
                <a:ln>
                  <a:noFill/>
                </a:ln>
                <a:solidFill>
                  <a:srgbClr val="0070C0"/>
                </a:solidFill>
                <a:effectLst/>
                <a:latin typeface="Arial" panose="020B0604020202020204" pitchFamily="34" charset="0"/>
                <a:ea typeface="Times New Roman" panose="02020603050405020304" pitchFamily="18" charset="0"/>
                <a:cs typeface="+mn-cs"/>
              </a:rPr>
              <a:t>Eisschmelze (ausbleibender Albedo-Effekt) mit Veränderungen von Wind- und Meeresströmungen, (z.B. Polarwirbel, Jetstream, Golfstrom, El Niño), Megafeuer, Austrocknungen und Kollapse sämtlicher Wälder, insbesondere der Urwälder (z.B. Amazonas, boreale Wälder), auftauender Permafrost, weitere Freisetzung von CO2+Methangas aus Meeren und sich verringernde CO2-Aufnahmekapazität + Versauerung der Ozeane, usw. </a:t>
            </a:r>
            <a:endParaRPr kumimoji="0" lang="de-DE" altLang="de-DE" sz="6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800" b="0" i="0" u="none" strike="noStrike" cap="none" normalizeH="0" baseline="0">
                <a:ln>
                  <a:noFill/>
                </a:ln>
                <a:solidFill>
                  <a:srgbClr val="000000"/>
                </a:solidFill>
                <a:effectLst/>
                <a:latin typeface="Arial" panose="020B0604020202020204" pitchFamily="34" charset="0"/>
                <a:ea typeface="Times New Roman" panose="02020603050405020304" pitchFamily="18" charset="0"/>
                <a:cs typeface="+mn-cs"/>
              </a:rPr>
              <a:t>Das PIK (Potsdam-Institut für Klimafolgenforschung) warnt, wir könnten erste Kipppunkte im Erdsystem schon erreicht und Kettenreaktionen ausgelöst haben. Solche „Kipp-Kaskaden“ könnten uns in eine neue Heißzeit katapultieren. Wie groß die Bedrohung ist, bringt diese Abbildung auf den Punkt: Wenn Kipppunkte weiter aktiviert werden, dann stellt sich ein stabiles Klima erst wieder auf einer anderen Art von Erde ein, hier Hothouse Earth genannt</a:t>
            </a:r>
            <a:r>
              <a:rPr kumimoji="0" lang="de-DE" altLang="de-DE" sz="1800" b="0" i="1" u="none" strike="noStrike" cap="none" normalizeH="0" baseline="0">
                <a:ln>
                  <a:noFill/>
                </a:ln>
                <a:solidFill>
                  <a:srgbClr val="0070C0"/>
                </a:solidFill>
                <a:effectLst/>
                <a:latin typeface="Arial" panose="020B0604020202020204" pitchFamily="34" charset="0"/>
                <a:ea typeface="Times New Roman" panose="02020603050405020304" pitchFamily="18" charset="0"/>
                <a:cs typeface="+mn-cs"/>
              </a:rPr>
              <a:t>. (Bild erläutern: Das Holozän hat vor 12.000 Jahren begonnen, siehe Grafik davor, jetzt sind wir bereits im Anthropozän. Mit </a:t>
            </a:r>
            <a:r>
              <a:rPr kumimoji="0" lang="de-DE" altLang="de-DE" sz="1800" b="1" i="1" u="none" strike="noStrike" cap="none" normalizeH="0" baseline="0">
                <a:ln>
                  <a:noFill/>
                </a:ln>
                <a:solidFill>
                  <a:srgbClr val="0070C0"/>
                </a:solidFill>
                <a:effectLst/>
                <a:latin typeface="Arial" panose="020B0604020202020204" pitchFamily="34" charset="0"/>
                <a:ea typeface="Times New Roman" panose="02020603050405020304" pitchFamily="18" charset="0"/>
                <a:cs typeface="+mn-cs"/>
              </a:rPr>
              <a:t>Anthropozän</a:t>
            </a:r>
            <a:r>
              <a:rPr kumimoji="0" lang="de-DE" altLang="de-DE" sz="1800" b="0" i="1" u="none" strike="noStrike" cap="none" normalizeH="0" baseline="0">
                <a:ln>
                  <a:noFill/>
                </a:ln>
                <a:solidFill>
                  <a:srgbClr val="0070C0"/>
                </a:solidFill>
                <a:effectLst/>
                <a:latin typeface="Arial" panose="020B0604020202020204" pitchFamily="34" charset="0"/>
                <a:ea typeface="Times New Roman" panose="02020603050405020304" pitchFamily="18" charset="0"/>
                <a:cs typeface="+mn-cs"/>
              </a:rPr>
              <a:t> ist die aktuelle erdgeschichtliche Epoche gemeint, in dem der </a:t>
            </a:r>
            <a:r>
              <a:rPr kumimoji="0" lang="de-DE" altLang="de-DE" sz="1800" b="0" i="1" u="none" strike="noStrike" cap="none" normalizeH="0" baseline="0">
                <a:ln>
                  <a:noFill/>
                </a:ln>
                <a:solidFill>
                  <a:srgbClr val="0070C0"/>
                </a:solidFill>
                <a:effectLst/>
                <a:latin typeface="Arial" panose="020B0604020202020204" pitchFamily="34" charset="0"/>
                <a:ea typeface="Times New Roman" panose="02020603050405020304" pitchFamily="18" charset="0"/>
                <a:cs typeface="+mn-cs"/>
                <a:hlinkClick r:id="rId4"/>
              </a:rPr>
              <a:t>Mensch</a:t>
            </a:r>
            <a:r>
              <a:rPr kumimoji="0" lang="de-DE" altLang="de-DE" sz="1800" b="0" i="1" u="none" strike="noStrike" cap="none" normalizeH="0" baseline="0">
                <a:ln>
                  <a:noFill/>
                </a:ln>
                <a:solidFill>
                  <a:srgbClr val="0070C0"/>
                </a:solidFill>
                <a:effectLst/>
                <a:latin typeface="Arial" panose="020B0604020202020204" pitchFamily="34" charset="0"/>
                <a:ea typeface="Times New Roman" panose="02020603050405020304" pitchFamily="18" charset="0"/>
                <a:cs typeface="+mn-cs"/>
              </a:rPr>
              <a:t> zum wichtigsten Einflussfaktor geworden ist.</a:t>
            </a:r>
            <a:r>
              <a:rPr kumimoji="0" lang="de-DE" altLang="de-DE" sz="2700" b="0" i="1" u="none" strike="noStrike" cap="none" normalizeH="0" baseline="30000">
                <a:ln>
                  <a:noFill/>
                </a:ln>
                <a:solidFill>
                  <a:srgbClr val="0070C0"/>
                </a:solidFill>
                <a:effectLst/>
                <a:latin typeface="Arial" panose="020B0604020202020204" pitchFamily="34" charset="0"/>
                <a:ea typeface="Times New Roman" panose="02020603050405020304" pitchFamily="18" charset="0"/>
                <a:cs typeface="+mn-cs"/>
                <a:hlinkClick r:id="rId5"/>
              </a:rPr>
              <a:t>[1]</a:t>
            </a:r>
            <a:r>
              <a:rPr kumimoji="0" lang="de-DE" altLang="de-DE" sz="1800" b="0" i="1" u="none" strike="noStrike" cap="none" normalizeH="0" baseline="0">
                <a:ln>
                  <a:noFill/>
                </a:ln>
                <a:solidFill>
                  <a:srgbClr val="0070C0"/>
                </a:solidFill>
                <a:effectLst/>
                <a:latin typeface="Arial" panose="020B0604020202020204" pitchFamily="34" charset="0"/>
                <a:ea typeface="Times New Roman" panose="02020603050405020304" pitchFamily="18" charset="0"/>
                <a:cs typeface="+mn-cs"/>
              </a:rPr>
              <a:t> Wir sind derzeit hier (Position der Erde in der Abbildung)  und die zwei gestrichelten Linien zeigen die beiden möglichen Entwicklungen: Schaffen wir es, den Planeten wieder zu stabilisieren, oder rutscht er ab in das Hothous-Szenario?</a:t>
            </a:r>
            <a:r>
              <a:rPr kumimoji="0" lang="de-DE" altLang="de-DE" sz="1800" b="0" i="0" u="none" strike="noStrike" cap="none" normalizeH="0" baseline="0">
                <a:ln>
                  <a:noFill/>
                </a:ln>
                <a:solidFill>
                  <a:srgbClr val="0070C0"/>
                </a:solidFill>
                <a:effectLst/>
                <a:latin typeface="Arial" panose="020B0604020202020204" pitchFamily="34" charset="0"/>
                <a:ea typeface="Times New Roman" panose="02020603050405020304" pitchFamily="18" charset="0"/>
                <a:cs typeface="+mn-cs"/>
              </a:rPr>
              <a:t>   </a:t>
            </a:r>
            <a:r>
              <a:rPr kumimoji="0" lang="de-DE" altLang="de-DE" sz="1800" b="0" i="0" u="none" strike="noStrike" cap="none" normalizeH="0" baseline="0">
                <a:ln>
                  <a:noFill/>
                </a:ln>
                <a:solidFill>
                  <a:srgbClr val="000000"/>
                </a:solidFill>
                <a:effectLst/>
                <a:latin typeface="Arial" panose="020B0604020202020204" pitchFamily="34" charset="0"/>
                <a:ea typeface="Times New Roman" panose="02020603050405020304" pitchFamily="18" charset="0"/>
                <a:cs typeface="+mn-cs"/>
              </a:rPr>
              <a:t>Es gibt also möglicherweise keine globale Erwärmung von 3 Grad, auch keine von 2 Grad. Wenn wir die Kaskaden von Kippunkten in Gang setzen, dann besteht die große Wahrscheinlichkeit, dass die Erde sich langfristig um 4 bis 5 Grad erwärmt. Die Begrenzung auf 1,5 Grad ist der Versuch, dieses Risiko so klein wie möglich zu halten. Es ist der Versuch, nicht vollständig die Chance auf eine Stabilisierung des Klimas zu verlieren und in den globalen Kontrollverlust zu rasen. </a:t>
            </a:r>
            <a:endParaRPr kumimoji="0" lang="de-DE" altLang="de-DE" sz="6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800" b="1" i="0" u="none" strike="noStrike" cap="none" normalizeH="0" baseline="0">
                <a:ln>
                  <a:noFill/>
                </a:ln>
                <a:solidFill>
                  <a:srgbClr val="000000"/>
                </a:solidFill>
                <a:effectLst/>
                <a:latin typeface="Arial" panose="020B0604020202020204" pitchFamily="34" charset="0"/>
                <a:ea typeface="Times New Roman" panose="02020603050405020304" pitchFamily="18" charset="0"/>
                <a:cs typeface="+mn-cs"/>
              </a:rPr>
              <a:t> </a:t>
            </a:r>
            <a:endParaRPr kumimoji="0" lang="de-DE" altLang="de-DE" sz="1800" b="0" i="0" u="none" strike="noStrike" cap="none" normalizeH="0" baseline="0">
              <a:ln>
                <a:noFill/>
              </a:ln>
              <a:solidFill>
                <a:schemeClr val="tx1"/>
              </a:solidFill>
              <a:effectLst/>
              <a:latin typeface="Arial" panose="020B0604020202020204" pitchFamily="34" charset="0"/>
            </a:endParaRPr>
          </a:p>
        </p:txBody>
      </p:sp>
      <p:pic>
        <p:nvPicPr>
          <p:cNvPr id="5" name="Grafik 4" descr="Ein Bild, das Text, Screenshot, Schrift enthält.&#10;&#10;Automatisch generierte Beschreibung">
            <a:extLst>
              <a:ext uri="{FF2B5EF4-FFF2-40B4-BE49-F238E27FC236}">
                <a16:creationId xmlns:a16="http://schemas.microsoft.com/office/drawing/2014/main" id="{6CDC1118-1B4F-60B7-140C-FFEFFB9359B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32231" y="1329277"/>
            <a:ext cx="5871696" cy="4742962"/>
          </a:xfrm>
          <a:prstGeom prst="rect">
            <a:avLst/>
          </a:prstGeom>
        </p:spPr>
      </p:pic>
    </p:spTree>
    <p:extLst>
      <p:ext uri="{BB962C8B-B14F-4D97-AF65-F5344CB8AC3E}">
        <p14:creationId xmlns:p14="http://schemas.microsoft.com/office/powerpoint/2010/main" val="3190491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Ein Bild, das Text, Software, Multimedia-Software, Diagramm enthält.&#10;&#10;Automatisch generierte Beschreibung">
            <a:extLst>
              <a:ext uri="{FF2B5EF4-FFF2-40B4-BE49-F238E27FC236}">
                <a16:creationId xmlns:a16="http://schemas.microsoft.com/office/drawing/2014/main" id="{AD744292-AAFA-D8C8-1037-5D25B21F21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3342" y="-398206"/>
            <a:ext cx="12875342" cy="7654412"/>
          </a:xfrm>
          <a:prstGeom prst="rect">
            <a:avLst/>
          </a:prstGeom>
          <a:noFill/>
        </p:spPr>
      </p:pic>
    </p:spTree>
    <p:extLst>
      <p:ext uri="{BB962C8B-B14F-4D97-AF65-F5344CB8AC3E}">
        <p14:creationId xmlns:p14="http://schemas.microsoft.com/office/powerpoint/2010/main" val="334165724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9833F383-CFA2-29A9-D0C6-9E4136C7C7BA}"/>
              </a:ext>
            </a:extLst>
          </p:cNvPr>
          <p:cNvSpPr txBox="1"/>
          <p:nvPr/>
        </p:nvSpPr>
        <p:spPr>
          <a:xfrm>
            <a:off x="596748" y="1162267"/>
            <a:ext cx="10574986" cy="830997"/>
          </a:xfrm>
          <a:prstGeom prst="rect">
            <a:avLst/>
          </a:prstGeom>
          <a:noFill/>
        </p:spPr>
        <p:txBody>
          <a:bodyPr wrap="square">
            <a:spAutoFit/>
          </a:bodyPr>
          <a:lstStyle/>
          <a:p>
            <a:r>
              <a:rPr lang="de-DE" sz="2400" b="1" dirty="0"/>
              <a:t>Auch wenn die Politik versucht es zu ignorieren: Dem Weltklima sind Wahlergebnisse völlig egal. Dem Biodiversitätsverlust auch. </a:t>
            </a:r>
          </a:p>
        </p:txBody>
      </p:sp>
      <p:sp>
        <p:nvSpPr>
          <p:cNvPr id="5" name="Textfeld 4">
            <a:extLst>
              <a:ext uri="{FF2B5EF4-FFF2-40B4-BE49-F238E27FC236}">
                <a16:creationId xmlns:a16="http://schemas.microsoft.com/office/drawing/2014/main" id="{0464CE53-8E23-AF12-E3D2-B63FE45438A0}"/>
              </a:ext>
            </a:extLst>
          </p:cNvPr>
          <p:cNvSpPr txBox="1"/>
          <p:nvPr/>
        </p:nvSpPr>
        <p:spPr>
          <a:xfrm>
            <a:off x="596748" y="2176900"/>
            <a:ext cx="11019622" cy="830997"/>
          </a:xfrm>
          <a:prstGeom prst="rect">
            <a:avLst/>
          </a:prstGeom>
          <a:noFill/>
        </p:spPr>
        <p:txBody>
          <a:bodyPr wrap="square">
            <a:spAutoFit/>
          </a:bodyPr>
          <a:lstStyle/>
          <a:p>
            <a:pPr>
              <a:buNone/>
            </a:pPr>
            <a:r>
              <a:rPr lang="de-DE" sz="2400" b="1" spc="25" dirty="0">
                <a:solidFill>
                  <a:srgbClr val="000000"/>
                </a:solidFill>
                <a:effectLst/>
                <a:latin typeface="Arial" panose="020B0604020202020204" pitchFamily="34" charset="0"/>
                <a:ea typeface="Times New Roman" panose="02020603050405020304" pitchFamily="18" charset="0"/>
              </a:rPr>
              <a:t>Die Daten sind klar, die Fakten liegen auf dem Tisch. Die „Klimadiktatur“ wird kommen – und zwar durch den Klimawandel selbst.</a:t>
            </a:r>
            <a:endParaRPr lang="de-DE" sz="2400" b="1" dirty="0">
              <a:effectLst/>
              <a:latin typeface="Times New Roman" panose="02020603050405020304" pitchFamily="18" charset="0"/>
              <a:ea typeface="Times New Roman" panose="02020603050405020304" pitchFamily="18" charset="0"/>
            </a:endParaRPr>
          </a:p>
        </p:txBody>
      </p:sp>
      <p:sp>
        <p:nvSpPr>
          <p:cNvPr id="2" name="Textfeld 1">
            <a:extLst>
              <a:ext uri="{FF2B5EF4-FFF2-40B4-BE49-F238E27FC236}">
                <a16:creationId xmlns:a16="http://schemas.microsoft.com/office/drawing/2014/main" id="{3AED3B1D-6173-E7F5-93ED-1AEA63E0852E}"/>
              </a:ext>
            </a:extLst>
          </p:cNvPr>
          <p:cNvSpPr txBox="1"/>
          <p:nvPr/>
        </p:nvSpPr>
        <p:spPr>
          <a:xfrm>
            <a:off x="296781" y="293806"/>
            <a:ext cx="2640466" cy="523220"/>
          </a:xfrm>
          <a:prstGeom prst="rect">
            <a:avLst/>
          </a:prstGeom>
          <a:noFill/>
        </p:spPr>
        <p:txBody>
          <a:bodyPr wrap="none" rtlCol="0">
            <a:spAutoFit/>
          </a:bodyPr>
          <a:lstStyle/>
          <a:p>
            <a:r>
              <a:rPr lang="de-DE" sz="2800" b="1" i="1" dirty="0"/>
              <a:t>Und was nun?</a:t>
            </a:r>
          </a:p>
        </p:txBody>
      </p:sp>
      <p:sp>
        <p:nvSpPr>
          <p:cNvPr id="4" name="Textfeld 3">
            <a:extLst>
              <a:ext uri="{FF2B5EF4-FFF2-40B4-BE49-F238E27FC236}">
                <a16:creationId xmlns:a16="http://schemas.microsoft.com/office/drawing/2014/main" id="{EDD6A5CC-53A8-2F3E-17C1-ED149AAFDD32}"/>
              </a:ext>
            </a:extLst>
          </p:cNvPr>
          <p:cNvSpPr txBox="1"/>
          <p:nvPr/>
        </p:nvSpPr>
        <p:spPr>
          <a:xfrm>
            <a:off x="596748" y="4142369"/>
            <a:ext cx="10898436" cy="1200329"/>
          </a:xfrm>
          <a:prstGeom prst="rect">
            <a:avLst/>
          </a:prstGeom>
          <a:noFill/>
        </p:spPr>
        <p:txBody>
          <a:bodyPr wrap="square">
            <a:spAutoFit/>
          </a:bodyPr>
          <a:lstStyle/>
          <a:p>
            <a:r>
              <a:rPr lang="de-DE" sz="2400" b="1" spc="25" dirty="0">
                <a:solidFill>
                  <a:srgbClr val="000000"/>
                </a:solidFill>
                <a:latin typeface="Arial" panose="020B0604020202020204" pitchFamily="34" charset="0"/>
                <a:ea typeface="Times New Roman" panose="02020603050405020304" pitchFamily="18" charset="0"/>
              </a:rPr>
              <a:t>Und: Die Märkte der Zukunft sind grün! </a:t>
            </a:r>
            <a:r>
              <a:rPr lang="de-DE" sz="2400" b="1" spc="25" dirty="0">
                <a:solidFill>
                  <a:srgbClr val="000000"/>
                </a:solidFill>
                <a:effectLst/>
                <a:latin typeface="Arial" panose="020B0604020202020204" pitchFamily="34" charset="0"/>
                <a:ea typeface="Times New Roman" panose="02020603050405020304" pitchFamily="18" charset="0"/>
              </a:rPr>
              <a:t>Klimaschutz </a:t>
            </a:r>
            <a:r>
              <a:rPr lang="de-DE" sz="2400" b="1" dirty="0"/>
              <a:t>verschafft technologischen Vorsprung; Investitionen in erneuerbare Energien ist daher kluge Industriepolitik.</a:t>
            </a:r>
          </a:p>
        </p:txBody>
      </p:sp>
      <p:sp>
        <p:nvSpPr>
          <p:cNvPr id="6" name="Textfeld 5">
            <a:extLst>
              <a:ext uri="{FF2B5EF4-FFF2-40B4-BE49-F238E27FC236}">
                <a16:creationId xmlns:a16="http://schemas.microsoft.com/office/drawing/2014/main" id="{D473A1C4-F04A-B2E0-59C3-F905297D2A8D}"/>
              </a:ext>
            </a:extLst>
          </p:cNvPr>
          <p:cNvSpPr txBox="1"/>
          <p:nvPr/>
        </p:nvSpPr>
        <p:spPr>
          <a:xfrm>
            <a:off x="596748" y="3113983"/>
            <a:ext cx="10128739" cy="1107996"/>
          </a:xfrm>
          <a:prstGeom prst="rect">
            <a:avLst/>
          </a:prstGeom>
          <a:noFill/>
        </p:spPr>
        <p:txBody>
          <a:bodyPr wrap="square" rtlCol="0">
            <a:spAutoFit/>
          </a:bodyPr>
          <a:lstStyle/>
          <a:p>
            <a:r>
              <a:rPr lang="de-DE" sz="2400" b="1" dirty="0">
                <a:latin typeface="+mj-lt"/>
              </a:rPr>
              <a:t>Daher: Lebensgrundlagenschutz ist kein Selbstzweck, sondern ist Voraussetzung für den Fortbestand der menschlichen Zivilisation. </a:t>
            </a:r>
          </a:p>
          <a:p>
            <a:endParaRPr lang="de-DE" dirty="0"/>
          </a:p>
        </p:txBody>
      </p:sp>
      <p:sp>
        <p:nvSpPr>
          <p:cNvPr id="8" name="Textfeld 7">
            <a:extLst>
              <a:ext uri="{FF2B5EF4-FFF2-40B4-BE49-F238E27FC236}">
                <a16:creationId xmlns:a16="http://schemas.microsoft.com/office/drawing/2014/main" id="{A5C3BBA1-FB02-0644-B8A9-CF34B908C8AB}"/>
              </a:ext>
            </a:extLst>
          </p:cNvPr>
          <p:cNvSpPr txBox="1"/>
          <p:nvPr/>
        </p:nvSpPr>
        <p:spPr>
          <a:xfrm>
            <a:off x="596748" y="5554870"/>
            <a:ext cx="10898436" cy="461665"/>
          </a:xfrm>
          <a:prstGeom prst="rect">
            <a:avLst/>
          </a:prstGeom>
          <a:noFill/>
        </p:spPr>
        <p:txBody>
          <a:bodyPr wrap="square">
            <a:spAutoFit/>
          </a:bodyPr>
          <a:lstStyle/>
          <a:p>
            <a:r>
              <a:rPr lang="de-DE" sz="2400" b="1" spc="25" dirty="0">
                <a:solidFill>
                  <a:srgbClr val="000000"/>
                </a:solidFill>
                <a:effectLst/>
                <a:latin typeface="Arial" panose="020B0604020202020204" pitchFamily="34" charset="0"/>
                <a:ea typeface="Times New Roman" panose="02020603050405020304" pitchFamily="18" charset="0"/>
              </a:rPr>
              <a:t>Der wirkmächtige Hebel liegt also in den Händen der Politik! </a:t>
            </a:r>
          </a:p>
        </p:txBody>
      </p:sp>
    </p:spTree>
    <p:extLst>
      <p:ext uri="{BB962C8B-B14F-4D97-AF65-F5344CB8AC3E}">
        <p14:creationId xmlns:p14="http://schemas.microsoft.com/office/powerpoint/2010/main" val="277365459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F9D422-4EC1-B6E0-51DD-062C13E40908}"/>
            </a:ext>
          </a:extLst>
        </p:cNvPr>
        <p:cNvGrpSpPr/>
        <p:nvPr/>
      </p:nvGrpSpPr>
      <p:grpSpPr>
        <a:xfrm>
          <a:off x="0" y="0"/>
          <a:ext cx="0" cy="0"/>
          <a:chOff x="0" y="0"/>
          <a:chExt cx="0" cy="0"/>
        </a:xfrm>
      </p:grpSpPr>
      <p:sp>
        <p:nvSpPr>
          <p:cNvPr id="2" name="Textfeld 1">
            <a:extLst>
              <a:ext uri="{FF2B5EF4-FFF2-40B4-BE49-F238E27FC236}">
                <a16:creationId xmlns:a16="http://schemas.microsoft.com/office/drawing/2014/main" id="{1AE9FC71-EED4-B5A6-6AF5-48851304D7D3}"/>
              </a:ext>
            </a:extLst>
          </p:cNvPr>
          <p:cNvSpPr txBox="1"/>
          <p:nvPr/>
        </p:nvSpPr>
        <p:spPr>
          <a:xfrm>
            <a:off x="4466953" y="140452"/>
            <a:ext cx="7130901" cy="646331"/>
          </a:xfrm>
          <a:prstGeom prst="rect">
            <a:avLst/>
          </a:prstGeom>
          <a:noFill/>
        </p:spPr>
        <p:txBody>
          <a:bodyPr wrap="square" rtlCol="0">
            <a:spAutoFit/>
          </a:bodyPr>
          <a:lstStyle/>
          <a:p>
            <a:r>
              <a:rPr lang="de-DE" sz="3600" b="1" dirty="0"/>
              <a:t>Aktuelles politisches Handeln</a:t>
            </a:r>
          </a:p>
        </p:txBody>
      </p:sp>
      <p:sp>
        <p:nvSpPr>
          <p:cNvPr id="4" name="Textfeld 3">
            <a:extLst>
              <a:ext uri="{FF2B5EF4-FFF2-40B4-BE49-F238E27FC236}">
                <a16:creationId xmlns:a16="http://schemas.microsoft.com/office/drawing/2014/main" id="{1A312330-2730-B38D-9984-ECBC6ECDC94E}"/>
              </a:ext>
            </a:extLst>
          </p:cNvPr>
          <p:cNvSpPr txBox="1"/>
          <p:nvPr/>
        </p:nvSpPr>
        <p:spPr>
          <a:xfrm>
            <a:off x="4579738" y="786783"/>
            <a:ext cx="6905333" cy="1384995"/>
          </a:xfrm>
          <a:prstGeom prst="rect">
            <a:avLst/>
          </a:prstGeom>
          <a:noFill/>
        </p:spPr>
        <p:txBody>
          <a:bodyPr wrap="square" rtlCol="0">
            <a:spAutoFit/>
          </a:bodyPr>
          <a:lstStyle/>
          <a:p>
            <a:r>
              <a:rPr lang="de-DE" sz="2800" b="1" dirty="0">
                <a:solidFill>
                  <a:srgbClr val="C00000"/>
                </a:solidFill>
              </a:rPr>
              <a:t>Klimaziele sind zur lästigen Nebensache geworden; die Fossillobby bestimmt die politische Agenda</a:t>
            </a:r>
          </a:p>
        </p:txBody>
      </p:sp>
      <p:pic>
        <p:nvPicPr>
          <p:cNvPr id="9" name="Grafik 8">
            <a:extLst>
              <a:ext uri="{FF2B5EF4-FFF2-40B4-BE49-F238E27FC236}">
                <a16:creationId xmlns:a16="http://schemas.microsoft.com/office/drawing/2014/main" id="{C56AA0B4-7A3E-26F2-494E-B50701030D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69661" y="2214916"/>
            <a:ext cx="5061098" cy="4502632"/>
          </a:xfrm>
          <a:prstGeom prst="rect">
            <a:avLst/>
          </a:prstGeom>
        </p:spPr>
      </p:pic>
      <p:pic>
        <p:nvPicPr>
          <p:cNvPr id="10" name="Grafik 9" descr="Ein Bild, das Entwurf, Zeichnung, Schwarzweiß enthält.&#10;&#10;KI-generierte Inhalte können fehlerhaft sein.">
            <a:extLst>
              <a:ext uri="{FF2B5EF4-FFF2-40B4-BE49-F238E27FC236}">
                <a16:creationId xmlns:a16="http://schemas.microsoft.com/office/drawing/2014/main" id="{1CE8ACF9-11C4-2630-A8A1-42DCD5A36039}"/>
              </a:ext>
            </a:extLst>
          </p:cNvPr>
          <p:cNvPicPr>
            <a:picLocks noChangeAspect="1"/>
          </p:cNvPicPr>
          <p:nvPr/>
        </p:nvPicPr>
        <p:blipFill>
          <a:blip r:embed="rId4">
            <a:extLst>
              <a:ext uri="{28A0092B-C50C-407E-A947-70E740481C1C}">
                <a14:useLocalDpi xmlns:a14="http://schemas.microsoft.com/office/drawing/2010/main" val="0"/>
              </a:ext>
            </a:extLst>
          </a:blip>
          <a:srcRect l="4319" r="5369" b="19014"/>
          <a:stretch>
            <a:fillRect/>
          </a:stretch>
        </p:blipFill>
        <p:spPr>
          <a:xfrm rot="5400000">
            <a:off x="-663748" y="1263430"/>
            <a:ext cx="6067733" cy="4080884"/>
          </a:xfrm>
          <a:prstGeom prst="rect">
            <a:avLst/>
          </a:prstGeom>
        </p:spPr>
      </p:pic>
    </p:spTree>
    <p:extLst>
      <p:ext uri="{BB962C8B-B14F-4D97-AF65-F5344CB8AC3E}">
        <p14:creationId xmlns:p14="http://schemas.microsoft.com/office/powerpoint/2010/main" val="1384913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Ein Bild, das Text, Screenshot, Diagramm, Schrift enthält.&#10;&#10;KI-generierte Inhalte können fehlerhaft sein.">
            <a:extLst>
              <a:ext uri="{FF2B5EF4-FFF2-40B4-BE49-F238E27FC236}">
                <a16:creationId xmlns:a16="http://schemas.microsoft.com/office/drawing/2014/main" id="{35C04D31-5719-E8AC-093C-025C7967EB50}"/>
              </a:ext>
            </a:extLst>
          </p:cNvPr>
          <p:cNvPicPr>
            <a:picLocks noChangeAspect="1"/>
          </p:cNvPicPr>
          <p:nvPr/>
        </p:nvPicPr>
        <p:blipFill>
          <a:blip r:embed="rId3">
            <a:extLst>
              <a:ext uri="{28A0092B-C50C-407E-A947-70E740481C1C}">
                <a14:useLocalDpi xmlns:a14="http://schemas.microsoft.com/office/drawing/2010/main" val="0"/>
              </a:ext>
            </a:extLst>
          </a:blip>
          <a:srcRect l="1693" t="15165" r="3394" b="18682"/>
          <a:stretch>
            <a:fillRect/>
          </a:stretch>
        </p:blipFill>
        <p:spPr>
          <a:xfrm>
            <a:off x="130627" y="200897"/>
            <a:ext cx="6597545" cy="3441700"/>
          </a:xfrm>
          <a:prstGeom prst="rect">
            <a:avLst/>
          </a:prstGeom>
        </p:spPr>
      </p:pic>
      <p:pic>
        <p:nvPicPr>
          <p:cNvPr id="5" name="Grafik 4" descr="Ein Bild, das Text, Screenshot, Diagramm, Reihe enthält.&#10;&#10;KI-generierte Inhalte können fehlerhaft sein.">
            <a:extLst>
              <a:ext uri="{FF2B5EF4-FFF2-40B4-BE49-F238E27FC236}">
                <a16:creationId xmlns:a16="http://schemas.microsoft.com/office/drawing/2014/main" id="{B73578E6-D785-7E82-6EBD-CFA8FD3A999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84851" y="3215403"/>
            <a:ext cx="6108700" cy="3441700"/>
          </a:xfrm>
          <a:prstGeom prst="rect">
            <a:avLst/>
          </a:prstGeom>
        </p:spPr>
      </p:pic>
      <p:sp>
        <p:nvSpPr>
          <p:cNvPr id="6" name="Textfeld 5">
            <a:extLst>
              <a:ext uri="{FF2B5EF4-FFF2-40B4-BE49-F238E27FC236}">
                <a16:creationId xmlns:a16="http://schemas.microsoft.com/office/drawing/2014/main" id="{933AB05D-7AFF-4185-B3BE-489AC70BC99A}"/>
              </a:ext>
            </a:extLst>
          </p:cNvPr>
          <p:cNvSpPr txBox="1"/>
          <p:nvPr/>
        </p:nvSpPr>
        <p:spPr>
          <a:xfrm>
            <a:off x="7405637" y="472273"/>
            <a:ext cx="4260500" cy="1200329"/>
          </a:xfrm>
          <a:prstGeom prst="rect">
            <a:avLst/>
          </a:prstGeom>
          <a:noFill/>
        </p:spPr>
        <p:txBody>
          <a:bodyPr wrap="square" rtlCol="0">
            <a:spAutoFit/>
          </a:bodyPr>
          <a:lstStyle/>
          <a:p>
            <a:pPr algn="ctr"/>
            <a:r>
              <a:rPr lang="de-DE" sz="2400" b="1" dirty="0"/>
              <a:t>Treibhausgasemissionen in Deutschland nach Sektoren 2022</a:t>
            </a:r>
          </a:p>
        </p:txBody>
      </p:sp>
      <p:pic>
        <p:nvPicPr>
          <p:cNvPr id="7" name="Grafik 6" descr="Ein Bild, das Text, Screenshot, Diagramm, Schrift enthält.&#10;&#10;KI-generierte Inhalte können fehlerhaft sein.">
            <a:extLst>
              <a:ext uri="{FF2B5EF4-FFF2-40B4-BE49-F238E27FC236}">
                <a16:creationId xmlns:a16="http://schemas.microsoft.com/office/drawing/2014/main" id="{30CD5630-9BDD-3E8B-8235-439829A48365}"/>
              </a:ext>
            </a:extLst>
          </p:cNvPr>
          <p:cNvPicPr>
            <a:picLocks noChangeAspect="1"/>
          </p:cNvPicPr>
          <p:nvPr/>
        </p:nvPicPr>
        <p:blipFill>
          <a:blip r:embed="rId3">
            <a:extLst>
              <a:ext uri="{28A0092B-C50C-407E-A947-70E740481C1C}">
                <a14:useLocalDpi xmlns:a14="http://schemas.microsoft.com/office/drawing/2010/main" val="0"/>
              </a:ext>
            </a:extLst>
          </a:blip>
          <a:srcRect l="844" t="88225" r="63083" b="1170"/>
          <a:stretch>
            <a:fillRect/>
          </a:stretch>
        </p:blipFill>
        <p:spPr>
          <a:xfrm>
            <a:off x="130627" y="3510634"/>
            <a:ext cx="3921859" cy="862946"/>
          </a:xfrm>
          <a:prstGeom prst="rect">
            <a:avLst/>
          </a:prstGeom>
        </p:spPr>
      </p:pic>
    </p:spTree>
    <p:extLst>
      <p:ext uri="{BB962C8B-B14F-4D97-AF65-F5344CB8AC3E}">
        <p14:creationId xmlns:p14="http://schemas.microsoft.com/office/powerpoint/2010/main" val="138868325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a:extLst>
            <a:ext uri="{FF2B5EF4-FFF2-40B4-BE49-F238E27FC236}">
              <a16:creationId xmlns:a16="http://schemas.microsoft.com/office/drawing/2014/main" id="{150E34EF-0732-445A-BDF1-AB54999C27D1}"/>
            </a:ext>
          </a:extLst>
        </p:cNvPr>
        <p:cNvGrpSpPr/>
        <p:nvPr/>
      </p:nvGrpSpPr>
      <p:grpSpPr>
        <a:xfrm>
          <a:off x="0" y="0"/>
          <a:ext cx="0" cy="0"/>
          <a:chOff x="0" y="0"/>
          <a:chExt cx="0" cy="0"/>
        </a:xfrm>
      </p:grpSpPr>
      <p:sp>
        <p:nvSpPr>
          <p:cNvPr id="7" name="Textfeld 6">
            <a:extLst>
              <a:ext uri="{FF2B5EF4-FFF2-40B4-BE49-F238E27FC236}">
                <a16:creationId xmlns:a16="http://schemas.microsoft.com/office/drawing/2014/main" id="{FFAFD17A-356A-A9BE-E161-6C601A85E815}"/>
              </a:ext>
            </a:extLst>
          </p:cNvPr>
          <p:cNvSpPr txBox="1"/>
          <p:nvPr/>
        </p:nvSpPr>
        <p:spPr>
          <a:xfrm>
            <a:off x="609486" y="1835386"/>
            <a:ext cx="11247305" cy="830997"/>
          </a:xfrm>
          <a:prstGeom prst="rect">
            <a:avLst/>
          </a:prstGeom>
          <a:noFill/>
        </p:spPr>
        <p:txBody>
          <a:bodyPr wrap="square">
            <a:spAutoFit/>
          </a:bodyPr>
          <a:lstStyle/>
          <a:p>
            <a:pPr>
              <a:buNone/>
            </a:pPr>
            <a:r>
              <a:rPr lang="de-DE" sz="2400" b="1" spc="25" dirty="0">
                <a:solidFill>
                  <a:srgbClr val="000000"/>
                </a:solidFill>
                <a:effectLst/>
                <a:latin typeface="+mj-lt"/>
                <a:ea typeface="Times New Roman" panose="02020603050405020304" pitchFamily="18" charset="0"/>
              </a:rPr>
              <a:t>Wir wissen, was zu tun ist. Lebensgrundlagenschutz ist ein riesiges Puzzle; die technischen und gesellschaftlichen Lösungen sind alle da. </a:t>
            </a:r>
            <a:endParaRPr lang="de-DE" sz="2400" b="1" dirty="0">
              <a:effectLst/>
              <a:latin typeface="+mj-lt"/>
              <a:ea typeface="Times New Roman" panose="02020603050405020304" pitchFamily="18" charset="0"/>
            </a:endParaRPr>
          </a:p>
        </p:txBody>
      </p:sp>
      <p:sp>
        <p:nvSpPr>
          <p:cNvPr id="8" name="Textfeld 7">
            <a:extLst>
              <a:ext uri="{FF2B5EF4-FFF2-40B4-BE49-F238E27FC236}">
                <a16:creationId xmlns:a16="http://schemas.microsoft.com/office/drawing/2014/main" id="{3D0C1F35-F328-1042-620C-B2D3F154C55F}"/>
              </a:ext>
            </a:extLst>
          </p:cNvPr>
          <p:cNvSpPr txBox="1"/>
          <p:nvPr/>
        </p:nvSpPr>
        <p:spPr>
          <a:xfrm>
            <a:off x="609486" y="501129"/>
            <a:ext cx="1758462" cy="523220"/>
          </a:xfrm>
          <a:prstGeom prst="rect">
            <a:avLst/>
          </a:prstGeom>
          <a:noFill/>
        </p:spPr>
        <p:txBody>
          <a:bodyPr wrap="square" rtlCol="0">
            <a:spAutoFit/>
          </a:bodyPr>
          <a:lstStyle/>
          <a:p>
            <a:r>
              <a:rPr lang="de-DE" sz="2800" b="1" dirty="0"/>
              <a:t>Fazit:</a:t>
            </a:r>
          </a:p>
        </p:txBody>
      </p:sp>
      <p:sp>
        <p:nvSpPr>
          <p:cNvPr id="9" name="Textfeld 8">
            <a:extLst>
              <a:ext uri="{FF2B5EF4-FFF2-40B4-BE49-F238E27FC236}">
                <a16:creationId xmlns:a16="http://schemas.microsoft.com/office/drawing/2014/main" id="{4EEE3C23-E60A-024D-AB0E-C5699AE97950}"/>
              </a:ext>
            </a:extLst>
          </p:cNvPr>
          <p:cNvSpPr txBox="1"/>
          <p:nvPr/>
        </p:nvSpPr>
        <p:spPr>
          <a:xfrm>
            <a:off x="7221530" y="283399"/>
            <a:ext cx="4360984" cy="1200329"/>
          </a:xfrm>
          <a:prstGeom prst="rect">
            <a:avLst/>
          </a:prstGeom>
          <a:noFill/>
        </p:spPr>
        <p:txBody>
          <a:bodyPr wrap="square" rtlCol="0">
            <a:spAutoFit/>
          </a:bodyPr>
          <a:lstStyle/>
          <a:p>
            <a:r>
              <a:rPr lang="en-US" i="1" dirty="0"/>
              <a:t>Laut </a:t>
            </a:r>
            <a:r>
              <a:rPr lang="en-US" i="1" dirty="0" err="1"/>
              <a:t>zu</a:t>
            </a:r>
            <a:r>
              <a:rPr lang="en-US" i="1" dirty="0"/>
              <a:t> </a:t>
            </a:r>
            <a:r>
              <a:rPr lang="en-US" i="1" dirty="0" err="1"/>
              <a:t>verkünden</a:t>
            </a:r>
            <a:r>
              <a:rPr lang="en-US" i="1" dirty="0"/>
              <a:t> was </a:t>
            </a:r>
            <a:r>
              <a:rPr lang="en-US" i="1" dirty="0" err="1"/>
              <a:t>geschieht</a:t>
            </a:r>
            <a:r>
              <a:rPr lang="en-US" i="1" dirty="0"/>
              <a:t>, </a:t>
            </a:r>
            <a:r>
              <a:rPr lang="en-US" i="1" dirty="0" err="1"/>
              <a:t>ist</a:t>
            </a:r>
            <a:r>
              <a:rPr lang="en-US" i="1" dirty="0"/>
              <a:t> das </a:t>
            </a:r>
            <a:r>
              <a:rPr lang="en-US" i="1" dirty="0" err="1"/>
              <a:t>Revolutionärste</a:t>
            </a:r>
            <a:r>
              <a:rPr lang="en-US" i="1" dirty="0"/>
              <a:t>, was man tun </a:t>
            </a:r>
            <a:r>
              <a:rPr lang="en-US" i="1" dirty="0" err="1"/>
              <a:t>kann</a:t>
            </a:r>
            <a:r>
              <a:rPr lang="en-US" i="1" dirty="0"/>
              <a:t>!!</a:t>
            </a:r>
          </a:p>
          <a:p>
            <a:endParaRPr lang="en-US" i="1" dirty="0"/>
          </a:p>
          <a:p>
            <a:r>
              <a:rPr lang="en-US" i="1" dirty="0"/>
              <a:t>		Rosa Luxemburg</a:t>
            </a:r>
            <a:endParaRPr lang="de-DE" i="1" dirty="0"/>
          </a:p>
        </p:txBody>
      </p:sp>
      <p:sp>
        <p:nvSpPr>
          <p:cNvPr id="10" name="Textfeld 9">
            <a:extLst>
              <a:ext uri="{FF2B5EF4-FFF2-40B4-BE49-F238E27FC236}">
                <a16:creationId xmlns:a16="http://schemas.microsoft.com/office/drawing/2014/main" id="{177AAC2B-F7C0-C4B8-E497-DCC82D8EA464}"/>
              </a:ext>
            </a:extLst>
          </p:cNvPr>
          <p:cNvSpPr txBox="1"/>
          <p:nvPr/>
        </p:nvSpPr>
        <p:spPr>
          <a:xfrm>
            <a:off x="609486" y="1252896"/>
            <a:ext cx="7548861" cy="461665"/>
          </a:xfrm>
          <a:prstGeom prst="rect">
            <a:avLst/>
          </a:prstGeom>
          <a:noFill/>
        </p:spPr>
        <p:txBody>
          <a:bodyPr wrap="none" rtlCol="0">
            <a:spAutoFit/>
          </a:bodyPr>
          <a:lstStyle/>
          <a:p>
            <a:r>
              <a:rPr lang="de-DE" sz="2400" b="1" dirty="0"/>
              <a:t>Die Klimakrise ist keine Meinung, keine Ideologie.</a:t>
            </a:r>
          </a:p>
        </p:txBody>
      </p:sp>
      <p:sp>
        <p:nvSpPr>
          <p:cNvPr id="14" name="Textfeld 13">
            <a:extLst>
              <a:ext uri="{FF2B5EF4-FFF2-40B4-BE49-F238E27FC236}">
                <a16:creationId xmlns:a16="http://schemas.microsoft.com/office/drawing/2014/main" id="{AEEB3A13-9F0A-B807-62A0-46B3DECE9D3E}"/>
              </a:ext>
            </a:extLst>
          </p:cNvPr>
          <p:cNvSpPr txBox="1"/>
          <p:nvPr/>
        </p:nvSpPr>
        <p:spPr>
          <a:xfrm>
            <a:off x="609486" y="2967335"/>
            <a:ext cx="10621108" cy="1200329"/>
          </a:xfrm>
          <a:prstGeom prst="rect">
            <a:avLst/>
          </a:prstGeom>
          <a:noFill/>
        </p:spPr>
        <p:txBody>
          <a:bodyPr wrap="square">
            <a:spAutoFit/>
          </a:bodyPr>
          <a:lstStyle/>
          <a:p>
            <a:r>
              <a:rPr lang="de-DE" sz="2400" b="1" dirty="0">
                <a:solidFill>
                  <a:srgbClr val="333333"/>
                </a:solidFill>
                <a:effectLst/>
                <a:latin typeface="Arial" panose="020B0604020202020204" pitchFamily="34" charset="0"/>
                <a:ea typeface="Aptos" panose="020B0004020202020204" pitchFamily="34" charset="0"/>
              </a:rPr>
              <a:t>Bau-, Mobilitäts-, Ernährungs-, Wohn- und Energiesysteme müssen klimaneutral werden. Klimaschutz ist also eine hochgradig öffentliche und politische Angelegenheit und braucht kollektive Lösungen</a:t>
            </a:r>
            <a:r>
              <a:rPr lang="de-DE" sz="2400" b="0" dirty="0">
                <a:solidFill>
                  <a:srgbClr val="333333"/>
                </a:solidFill>
                <a:effectLst/>
                <a:latin typeface="Arial" panose="020B0604020202020204" pitchFamily="34" charset="0"/>
                <a:ea typeface="Aptos" panose="020B0004020202020204" pitchFamily="34" charset="0"/>
              </a:rPr>
              <a:t>.</a:t>
            </a:r>
            <a:r>
              <a:rPr lang="de-DE" sz="2400" b="1" dirty="0">
                <a:solidFill>
                  <a:srgbClr val="333333"/>
                </a:solidFill>
                <a:effectLst/>
                <a:latin typeface="Arial" panose="020B0604020202020204" pitchFamily="34" charset="0"/>
                <a:ea typeface="Aptos" panose="020B0004020202020204" pitchFamily="34" charset="0"/>
              </a:rPr>
              <a:t> </a:t>
            </a:r>
            <a:endParaRPr lang="de-DE" sz="2400" dirty="0"/>
          </a:p>
        </p:txBody>
      </p:sp>
      <p:sp>
        <p:nvSpPr>
          <p:cNvPr id="2" name="Textfeld 1">
            <a:extLst>
              <a:ext uri="{FF2B5EF4-FFF2-40B4-BE49-F238E27FC236}">
                <a16:creationId xmlns:a16="http://schemas.microsoft.com/office/drawing/2014/main" id="{751A326C-484D-D408-8747-E1DB684A1777}"/>
              </a:ext>
            </a:extLst>
          </p:cNvPr>
          <p:cNvSpPr txBox="1"/>
          <p:nvPr/>
        </p:nvSpPr>
        <p:spPr>
          <a:xfrm>
            <a:off x="609486" y="4397955"/>
            <a:ext cx="11077584" cy="461665"/>
          </a:xfrm>
          <a:prstGeom prst="rect">
            <a:avLst/>
          </a:prstGeom>
          <a:noFill/>
        </p:spPr>
        <p:txBody>
          <a:bodyPr wrap="none" rtlCol="0">
            <a:spAutoFit/>
          </a:bodyPr>
          <a:lstStyle/>
          <a:p>
            <a:r>
              <a:rPr lang="de-DE" sz="2400" b="1" dirty="0"/>
              <a:t>Wir sind nicht hilflos – aber wir wählen (bisher) die (politische) Untätigkeit.</a:t>
            </a:r>
          </a:p>
        </p:txBody>
      </p:sp>
      <p:sp>
        <p:nvSpPr>
          <p:cNvPr id="3" name="Textfeld 2">
            <a:extLst>
              <a:ext uri="{FF2B5EF4-FFF2-40B4-BE49-F238E27FC236}">
                <a16:creationId xmlns:a16="http://schemas.microsoft.com/office/drawing/2014/main" id="{CAA59E2F-5CDA-FD1E-4B10-A022BE021542}"/>
              </a:ext>
            </a:extLst>
          </p:cNvPr>
          <p:cNvSpPr txBox="1"/>
          <p:nvPr/>
        </p:nvSpPr>
        <p:spPr>
          <a:xfrm>
            <a:off x="638794" y="5089911"/>
            <a:ext cx="10591800" cy="830997"/>
          </a:xfrm>
          <a:prstGeom prst="rect">
            <a:avLst/>
          </a:prstGeom>
          <a:noFill/>
        </p:spPr>
        <p:txBody>
          <a:bodyPr wrap="square" rtlCol="0">
            <a:spAutoFit/>
          </a:bodyPr>
          <a:lstStyle/>
          <a:p>
            <a:pPr algn="ctr"/>
            <a:r>
              <a:rPr lang="de-DE" sz="2400" b="1" dirty="0">
                <a:solidFill>
                  <a:srgbClr val="0070C0"/>
                </a:solidFill>
              </a:rPr>
              <a:t>Daher: Lasst uns gemeinsam die positiven Kipppunkte in Technologie, Wirtschaft und Gesellschaft befördern!</a:t>
            </a:r>
          </a:p>
        </p:txBody>
      </p:sp>
    </p:spTree>
    <p:extLst>
      <p:ext uri="{BB962C8B-B14F-4D97-AF65-F5344CB8AC3E}">
        <p14:creationId xmlns:p14="http://schemas.microsoft.com/office/powerpoint/2010/main" val="424199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14"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6D1C3F-7BD2-8D45-DF7C-F37AF6191C69}"/>
            </a:ext>
          </a:extLst>
        </p:cNvPr>
        <p:cNvGrpSpPr/>
        <p:nvPr/>
      </p:nvGrpSpPr>
      <p:grpSpPr>
        <a:xfrm>
          <a:off x="0" y="0"/>
          <a:ext cx="0" cy="0"/>
          <a:chOff x="0" y="0"/>
          <a:chExt cx="0" cy="0"/>
        </a:xfrm>
      </p:grpSpPr>
      <p:sp>
        <p:nvSpPr>
          <p:cNvPr id="4" name="Textfeld 3">
            <a:extLst>
              <a:ext uri="{FF2B5EF4-FFF2-40B4-BE49-F238E27FC236}">
                <a16:creationId xmlns:a16="http://schemas.microsoft.com/office/drawing/2014/main" id="{2B034C7F-4C18-E438-6C65-5BC4090E1373}"/>
              </a:ext>
            </a:extLst>
          </p:cNvPr>
          <p:cNvSpPr txBox="1"/>
          <p:nvPr/>
        </p:nvSpPr>
        <p:spPr>
          <a:xfrm>
            <a:off x="408073" y="366623"/>
            <a:ext cx="3389971" cy="6124754"/>
          </a:xfrm>
          <a:prstGeom prst="rect">
            <a:avLst/>
          </a:prstGeom>
          <a:noFill/>
        </p:spPr>
        <p:txBody>
          <a:bodyPr wrap="square" rtlCol="0">
            <a:spAutoFit/>
          </a:bodyPr>
          <a:lstStyle/>
          <a:p>
            <a:pPr algn="ctr"/>
            <a:r>
              <a:rPr lang="de-DE" sz="2800" b="1" dirty="0">
                <a:solidFill>
                  <a:srgbClr val="C00000"/>
                </a:solidFill>
              </a:rPr>
              <a:t>Gesellschaftlicher Kipppunkt:</a:t>
            </a:r>
          </a:p>
          <a:p>
            <a:pPr algn="ctr"/>
            <a:r>
              <a:rPr lang="de-DE" sz="2800" b="1" dirty="0">
                <a:solidFill>
                  <a:srgbClr val="0070C0"/>
                </a:solidFill>
              </a:rPr>
              <a:t>Natur und Klima haben kein Parteibuch!</a:t>
            </a:r>
          </a:p>
          <a:p>
            <a:pPr algn="ctr"/>
            <a:endParaRPr lang="de-DE" sz="2800" b="1" dirty="0">
              <a:solidFill>
                <a:srgbClr val="0070C0"/>
              </a:solidFill>
            </a:endParaRPr>
          </a:p>
          <a:p>
            <a:pPr algn="ctr"/>
            <a:r>
              <a:rPr lang="de-DE" sz="2800" b="1" dirty="0">
                <a:solidFill>
                  <a:srgbClr val="0070C0"/>
                </a:solidFill>
              </a:rPr>
              <a:t>Was können wir KONKRET beitragen, </a:t>
            </a:r>
          </a:p>
          <a:p>
            <a:pPr algn="ctr"/>
            <a:r>
              <a:rPr lang="de-DE" sz="2800" b="1" dirty="0">
                <a:solidFill>
                  <a:srgbClr val="0070C0"/>
                </a:solidFill>
              </a:rPr>
              <a:t>dass alle  - Parteien wie Gesellschaft – dies begreifen?</a:t>
            </a:r>
          </a:p>
          <a:p>
            <a:endParaRPr lang="de-DE" sz="2800" dirty="0"/>
          </a:p>
        </p:txBody>
      </p:sp>
      <p:pic>
        <p:nvPicPr>
          <p:cNvPr id="3" name="Grafik 2" descr="Ein Bild, das Text, Cartoon, Bild, Zeichnung enthält.&#10;&#10;KI-generierte Inhalte können fehlerhaft sein.">
            <a:extLst>
              <a:ext uri="{FF2B5EF4-FFF2-40B4-BE49-F238E27FC236}">
                <a16:creationId xmlns:a16="http://schemas.microsoft.com/office/drawing/2014/main" id="{7F3A8C08-DE83-6867-8A5A-A6EC4EA1CE92}"/>
              </a:ext>
            </a:extLst>
          </p:cNvPr>
          <p:cNvPicPr>
            <a:picLocks noChangeAspect="1"/>
          </p:cNvPicPr>
          <p:nvPr/>
        </p:nvPicPr>
        <p:blipFill>
          <a:blip r:embed="rId3">
            <a:extLst>
              <a:ext uri="{28A0092B-C50C-407E-A947-70E740481C1C}">
                <a14:useLocalDpi xmlns:a14="http://schemas.microsoft.com/office/drawing/2010/main" val="0"/>
              </a:ext>
            </a:extLst>
          </a:blip>
          <a:srcRect t="9132" b="5780"/>
          <a:stretch>
            <a:fillRect/>
          </a:stretch>
        </p:blipFill>
        <p:spPr>
          <a:xfrm>
            <a:off x="3986929" y="935834"/>
            <a:ext cx="8205071" cy="5408341"/>
          </a:xfrm>
          <a:prstGeom prst="rect">
            <a:avLst/>
          </a:prstGeom>
        </p:spPr>
      </p:pic>
    </p:spTree>
    <p:extLst>
      <p:ext uri="{BB962C8B-B14F-4D97-AF65-F5344CB8AC3E}">
        <p14:creationId xmlns:p14="http://schemas.microsoft.com/office/powerpoint/2010/main" val="68106909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07B70480-88A6-A517-4C55-E1FB0E597A14}"/>
            </a:ext>
          </a:extLst>
        </p:cNvPr>
        <p:cNvGrpSpPr/>
        <p:nvPr/>
      </p:nvGrpSpPr>
      <p:grpSpPr>
        <a:xfrm>
          <a:off x="0" y="0"/>
          <a:ext cx="0" cy="0"/>
          <a:chOff x="0" y="0"/>
          <a:chExt cx="0" cy="0"/>
        </a:xfrm>
      </p:grpSpPr>
      <p:pic>
        <p:nvPicPr>
          <p:cNvPr id="2" name="Grafik 1">
            <a:extLst>
              <a:ext uri="{FF2B5EF4-FFF2-40B4-BE49-F238E27FC236}">
                <a16:creationId xmlns:a16="http://schemas.microsoft.com/office/drawing/2014/main" id="{AD452292-02FA-DAE1-594E-B10352FA7093}"/>
              </a:ext>
            </a:extLst>
          </p:cNvPr>
          <p:cNvPicPr>
            <a:picLocks noChangeAspect="1"/>
          </p:cNvPicPr>
          <p:nvPr/>
        </p:nvPicPr>
        <p:blipFill>
          <a:blip r:embed="rId3"/>
          <a:srcRect t="21034" r="51290" b="41002"/>
          <a:stretch>
            <a:fillRect/>
          </a:stretch>
        </p:blipFill>
        <p:spPr>
          <a:xfrm>
            <a:off x="598790" y="231353"/>
            <a:ext cx="6533419" cy="3327095"/>
          </a:xfrm>
          <a:prstGeom prst="rect">
            <a:avLst/>
          </a:prstGeom>
        </p:spPr>
      </p:pic>
      <p:pic>
        <p:nvPicPr>
          <p:cNvPr id="4" name="Grafik 3">
            <a:extLst>
              <a:ext uri="{FF2B5EF4-FFF2-40B4-BE49-F238E27FC236}">
                <a16:creationId xmlns:a16="http://schemas.microsoft.com/office/drawing/2014/main" id="{8363C6A7-BA60-9D74-5309-923534F07963}"/>
              </a:ext>
            </a:extLst>
          </p:cNvPr>
          <p:cNvPicPr>
            <a:picLocks noChangeAspect="1"/>
          </p:cNvPicPr>
          <p:nvPr/>
        </p:nvPicPr>
        <p:blipFill>
          <a:blip r:embed="rId3"/>
          <a:srcRect l="51290" t="21034" b="41002"/>
          <a:stretch>
            <a:fillRect/>
          </a:stretch>
        </p:blipFill>
        <p:spPr>
          <a:xfrm>
            <a:off x="4616481" y="3138833"/>
            <a:ext cx="6849025" cy="3487814"/>
          </a:xfrm>
          <a:prstGeom prst="rect">
            <a:avLst/>
          </a:prstGeom>
        </p:spPr>
      </p:pic>
      <p:pic>
        <p:nvPicPr>
          <p:cNvPr id="5" name="Grafik 4">
            <a:extLst>
              <a:ext uri="{FF2B5EF4-FFF2-40B4-BE49-F238E27FC236}">
                <a16:creationId xmlns:a16="http://schemas.microsoft.com/office/drawing/2014/main" id="{5BCC0E32-82D5-B28C-20F0-3DF50195A134}"/>
              </a:ext>
            </a:extLst>
          </p:cNvPr>
          <p:cNvPicPr>
            <a:picLocks noChangeAspect="1"/>
          </p:cNvPicPr>
          <p:nvPr/>
        </p:nvPicPr>
        <p:blipFill>
          <a:blip r:embed="rId4"/>
          <a:stretch>
            <a:fillRect/>
          </a:stretch>
        </p:blipFill>
        <p:spPr>
          <a:xfrm>
            <a:off x="7432715" y="227564"/>
            <a:ext cx="4457700" cy="1457529"/>
          </a:xfrm>
          <a:prstGeom prst="rect">
            <a:avLst/>
          </a:prstGeom>
        </p:spPr>
      </p:pic>
    </p:spTree>
    <p:extLst>
      <p:ext uri="{BB962C8B-B14F-4D97-AF65-F5344CB8AC3E}">
        <p14:creationId xmlns:p14="http://schemas.microsoft.com/office/powerpoint/2010/main" val="172569780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231D57C5-9BED-4B11-4ECC-83D6AB68F623}"/>
              </a:ext>
            </a:extLst>
          </p:cNvPr>
          <p:cNvSpPr txBox="1"/>
          <p:nvPr/>
        </p:nvSpPr>
        <p:spPr>
          <a:xfrm>
            <a:off x="429398" y="103083"/>
            <a:ext cx="9474200" cy="1661993"/>
          </a:xfrm>
          <a:prstGeom prst="rect">
            <a:avLst/>
          </a:prstGeom>
          <a:noFill/>
        </p:spPr>
        <p:txBody>
          <a:bodyPr wrap="square">
            <a:spAutoFit/>
          </a:bodyPr>
          <a:lstStyle/>
          <a:p>
            <a:r>
              <a:rPr lang="de-DE" sz="2800" b="1" dirty="0">
                <a:solidFill>
                  <a:srgbClr val="000000"/>
                </a:solidFill>
                <a:effectLst/>
                <a:latin typeface="Arial" panose="020B0604020202020204" pitchFamily="34" charset="0"/>
                <a:ea typeface="Aptos" panose="020B0004020202020204" pitchFamily="34" charset="0"/>
              </a:rPr>
              <a:t>Ökologisch beispiellose planetare Bedingungen</a:t>
            </a:r>
          </a:p>
          <a:p>
            <a:r>
              <a:rPr lang="de-DE" b="1" i="0" strike="noStrike" kern="100" dirty="0">
                <a:latin typeface="+mj-lt"/>
                <a:cs typeface="Times New Roman" panose="02020603050405020304" pitchFamily="18" charset="0"/>
                <a:hlinkClick r:id="rId3">
                  <a:extLst>
                    <a:ext uri="{A12FA001-AC4F-418D-AE19-62706E023703}">
                      <ahyp:hlinkClr xmlns:ahyp="http://schemas.microsoft.com/office/drawing/2018/hyperlinkcolor" val="tx"/>
                    </a:ext>
                  </a:extLst>
                </a:hlinkClick>
              </a:rPr>
              <a:t>Studie 04.2024 von </a:t>
            </a:r>
            <a:r>
              <a:rPr lang="de-DE" b="1" i="0" strike="noStrike" dirty="0">
                <a:effectLst/>
                <a:latin typeface="+mj-lt"/>
                <a:hlinkClick r:id="rId3">
                  <a:extLst>
                    <a:ext uri="{A12FA001-AC4F-418D-AE19-62706E023703}">
                      <ahyp:hlinkClr xmlns:ahyp="http://schemas.microsoft.com/office/drawing/2018/hyperlinkcolor" val="tx"/>
                    </a:ext>
                  </a:extLst>
                </a:hlinkClick>
              </a:rPr>
              <a:t>ETH Zürich </a:t>
            </a:r>
            <a:r>
              <a:rPr lang="de-DE" b="1" i="0" strike="noStrike" dirty="0">
                <a:effectLst/>
                <a:latin typeface="+mj-lt"/>
              </a:rPr>
              <a:t>Eidgenössische </a:t>
            </a:r>
            <a:r>
              <a:rPr lang="de-DE" b="1" i="0" u="none" strike="noStrike" dirty="0">
                <a:effectLst/>
                <a:latin typeface="+mj-lt"/>
              </a:rPr>
              <a:t>Technische Hochschule Zürich</a:t>
            </a:r>
          </a:p>
          <a:p>
            <a:r>
              <a:rPr lang="de-DE" sz="2800" b="1" dirty="0">
                <a:solidFill>
                  <a:srgbClr val="000000"/>
                </a:solidFill>
                <a:effectLst/>
                <a:latin typeface="Arial" panose="020B0604020202020204" pitchFamily="34" charset="0"/>
                <a:ea typeface="Aptos" panose="020B0004020202020204" pitchFamily="34" charset="0"/>
              </a:rPr>
              <a:t> </a:t>
            </a:r>
            <a:br>
              <a:rPr lang="de-DE" sz="2800" b="1" dirty="0">
                <a:solidFill>
                  <a:srgbClr val="000000"/>
                </a:solidFill>
                <a:effectLst/>
                <a:latin typeface="Arial" panose="020B0604020202020204" pitchFamily="34" charset="0"/>
                <a:ea typeface="Aptos" panose="020B0004020202020204" pitchFamily="34" charset="0"/>
              </a:rPr>
            </a:br>
            <a:endParaRPr lang="de-DE" sz="2800" b="1" dirty="0"/>
          </a:p>
        </p:txBody>
      </p:sp>
      <p:sp>
        <p:nvSpPr>
          <p:cNvPr id="7" name="Textfeld 6">
            <a:extLst>
              <a:ext uri="{FF2B5EF4-FFF2-40B4-BE49-F238E27FC236}">
                <a16:creationId xmlns:a16="http://schemas.microsoft.com/office/drawing/2014/main" id="{B750C871-4A2D-33F3-28AE-09B04CC85124}"/>
              </a:ext>
            </a:extLst>
          </p:cNvPr>
          <p:cNvSpPr txBox="1"/>
          <p:nvPr/>
        </p:nvSpPr>
        <p:spPr>
          <a:xfrm>
            <a:off x="508000" y="2059873"/>
            <a:ext cx="11150600" cy="1200329"/>
          </a:xfrm>
          <a:prstGeom prst="rect">
            <a:avLst/>
          </a:prstGeom>
          <a:noFill/>
        </p:spPr>
        <p:txBody>
          <a:bodyPr wrap="square">
            <a:spAutoFit/>
          </a:bodyPr>
          <a:lstStyle/>
          <a:p>
            <a:r>
              <a:rPr lang="de-DE" sz="2400" kern="100" dirty="0">
                <a:solidFill>
                  <a:srgbClr val="000000"/>
                </a:solidFill>
                <a:latin typeface="Arial" panose="020B0604020202020204" pitchFamily="34" charset="0"/>
                <a:ea typeface="Aptos" panose="020B0004020202020204" pitchFamily="34" charset="0"/>
                <a:cs typeface="Times New Roman" panose="02020603050405020304" pitchFamily="18" charset="0"/>
              </a:rPr>
              <a:t>Ob Pflanzen und Tiere sich anpassen können, hängt vom Tempo der Veränderung ab (</a:t>
            </a:r>
            <a:r>
              <a:rPr lang="de-DE" sz="2400" kern="100" dirty="0">
                <a:solidFill>
                  <a:srgbClr val="000000"/>
                </a:solidFill>
                <a:effectLst/>
                <a:latin typeface="Arial" panose="020B0604020202020204" pitchFamily="34" charset="0"/>
                <a:ea typeface="Aptos" panose="020B0004020202020204" pitchFamily="34" charset="0"/>
                <a:cs typeface="Times New Roman" panose="02020603050405020304" pitchFamily="18" charset="0"/>
              </a:rPr>
              <a:t>bei ambitioniertem Klimaschutz graduelle Verschiebung, ansonsten Springen in neue Gebiete innerhalb von wenigen Jahrzehnten).</a:t>
            </a:r>
            <a:endParaRPr lang="de-DE" sz="24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9" name="Textfeld 8">
            <a:extLst>
              <a:ext uri="{FF2B5EF4-FFF2-40B4-BE49-F238E27FC236}">
                <a16:creationId xmlns:a16="http://schemas.microsoft.com/office/drawing/2014/main" id="{1214A454-D2FC-02B3-37C1-4E7CD530F761}"/>
              </a:ext>
            </a:extLst>
          </p:cNvPr>
          <p:cNvSpPr txBox="1"/>
          <p:nvPr/>
        </p:nvSpPr>
        <p:spPr>
          <a:xfrm>
            <a:off x="457200" y="1133580"/>
            <a:ext cx="10515600" cy="830997"/>
          </a:xfrm>
          <a:prstGeom prst="rect">
            <a:avLst/>
          </a:prstGeom>
          <a:noFill/>
        </p:spPr>
        <p:txBody>
          <a:bodyPr wrap="square">
            <a:spAutoFit/>
          </a:bodyPr>
          <a:lstStyle/>
          <a:p>
            <a:r>
              <a:rPr lang="de-DE" sz="2400" kern="100" dirty="0">
                <a:solidFill>
                  <a:srgbClr val="000000"/>
                </a:solidFill>
                <a:effectLst/>
                <a:latin typeface="Arial" panose="020B0604020202020204" pitchFamily="34" charset="0"/>
                <a:ea typeface="Aptos" panose="020B0004020202020204" pitchFamily="34" charset="0"/>
                <a:cs typeface="Times New Roman" panose="02020603050405020304" pitchFamily="18" charset="0"/>
              </a:rPr>
              <a:t>Ohne drastischen Klimaschutz bis 2100 neuartige Ökosysteme auf 50% der Landfläche; bis 2300 sogar über 80 %. </a:t>
            </a:r>
            <a:endParaRPr lang="de-DE" sz="24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12" name="Textfeld 11">
            <a:extLst>
              <a:ext uri="{FF2B5EF4-FFF2-40B4-BE49-F238E27FC236}">
                <a16:creationId xmlns:a16="http://schemas.microsoft.com/office/drawing/2014/main" id="{0E8E5CA1-5B80-0AB7-5D8E-8C6B7EED5A71}"/>
              </a:ext>
            </a:extLst>
          </p:cNvPr>
          <p:cNvSpPr txBox="1"/>
          <p:nvPr/>
        </p:nvSpPr>
        <p:spPr>
          <a:xfrm>
            <a:off x="507999" y="3600210"/>
            <a:ext cx="11352925" cy="1384995"/>
          </a:xfrm>
          <a:prstGeom prst="rect">
            <a:avLst/>
          </a:prstGeom>
          <a:noFill/>
        </p:spPr>
        <p:txBody>
          <a:bodyPr wrap="square">
            <a:spAutoFit/>
          </a:bodyPr>
          <a:lstStyle/>
          <a:p>
            <a:r>
              <a:rPr lang="de-DE" sz="2800" b="1" kern="100" dirty="0">
                <a:solidFill>
                  <a:schemeClr val="accent3"/>
                </a:solidFill>
                <a:effectLst/>
                <a:latin typeface="Arial" panose="020B0604020202020204" pitchFamily="34" charset="0"/>
                <a:ea typeface="Aptos" panose="020B0004020202020204" pitchFamily="34" charset="0"/>
                <a:cs typeface="Times New Roman" panose="02020603050405020304" pitchFamily="18" charset="0"/>
              </a:rPr>
              <a:t>Die größten Veränderungen sind in den kommenden Jahrzehnten zu erwarten. </a:t>
            </a:r>
            <a:r>
              <a:rPr lang="de-DE" sz="2800" b="1" kern="100" dirty="0" err="1">
                <a:solidFill>
                  <a:schemeClr val="accent3"/>
                </a:solidFill>
                <a:effectLst/>
                <a:latin typeface="Arial" panose="020B0604020202020204" pitchFamily="34" charset="0"/>
                <a:ea typeface="Aptos" panose="020B0004020202020204" pitchFamily="34" charset="0"/>
                <a:cs typeface="Times New Roman" panose="02020603050405020304" pitchFamily="18" charset="0"/>
              </a:rPr>
              <a:t>Biomverschiebungen</a:t>
            </a:r>
            <a:r>
              <a:rPr lang="de-DE" sz="2800" b="1" kern="100" dirty="0">
                <a:solidFill>
                  <a:schemeClr val="accent3"/>
                </a:solidFill>
                <a:effectLst/>
                <a:latin typeface="Arial" panose="020B0604020202020204" pitchFamily="34" charset="0"/>
                <a:ea typeface="Aptos" panose="020B0004020202020204" pitchFamily="34" charset="0"/>
                <a:cs typeface="Times New Roman" panose="02020603050405020304" pitchFamily="18" charset="0"/>
              </a:rPr>
              <a:t> sind bereits heute zu beobachten.</a:t>
            </a:r>
            <a:endParaRPr lang="de-DE" sz="2800" b="1" kern="100" dirty="0">
              <a:solidFill>
                <a:schemeClr val="accent3"/>
              </a:solidFill>
              <a:effectLst/>
              <a:latin typeface="Aptos" panose="020B0004020202020204" pitchFamily="34" charset="0"/>
              <a:ea typeface="Aptos" panose="020B0004020202020204" pitchFamily="34" charset="0"/>
              <a:cs typeface="Times New Roman" panose="02020603050405020304" pitchFamily="18" charset="0"/>
            </a:endParaRPr>
          </a:p>
        </p:txBody>
      </p:sp>
      <p:sp>
        <p:nvSpPr>
          <p:cNvPr id="14" name="Textfeld 13">
            <a:extLst>
              <a:ext uri="{FF2B5EF4-FFF2-40B4-BE49-F238E27FC236}">
                <a16:creationId xmlns:a16="http://schemas.microsoft.com/office/drawing/2014/main" id="{83CD0429-D95C-D90C-F713-090C982046F5}"/>
              </a:ext>
            </a:extLst>
          </p:cNvPr>
          <p:cNvSpPr txBox="1"/>
          <p:nvPr/>
        </p:nvSpPr>
        <p:spPr>
          <a:xfrm>
            <a:off x="406400" y="5124255"/>
            <a:ext cx="11252200" cy="1200329"/>
          </a:xfrm>
          <a:prstGeom prst="rect">
            <a:avLst/>
          </a:prstGeom>
          <a:noFill/>
        </p:spPr>
        <p:txBody>
          <a:bodyPr wrap="square">
            <a:spAutoFit/>
          </a:bodyPr>
          <a:lstStyle/>
          <a:p>
            <a:pPr algn="ctr"/>
            <a:r>
              <a:rPr lang="de-DE" sz="2400" i="1" kern="100" dirty="0">
                <a:solidFill>
                  <a:srgbClr val="000000"/>
                </a:solidFill>
                <a:effectLst/>
                <a:latin typeface="Arial" panose="020B0604020202020204" pitchFamily="34" charset="0"/>
                <a:ea typeface="Aptos" panose="020B0004020202020204" pitchFamily="34" charset="0"/>
                <a:cs typeface="Times New Roman" panose="02020603050405020304" pitchFamily="18" charset="0"/>
              </a:rPr>
              <a:t>"Wir bewegen uns auf unbekanntem Terrain. Sehr bald schon werden auf einem Großteil des Planeten Bedingungen herrschen, die ökologisch beispiellos sind und in denen wir nicht mehr wissen, was uns erwartet." </a:t>
            </a:r>
            <a:endParaRPr lang="de-DE" sz="2400" i="1"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163364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2" grpId="0"/>
      <p:bldP spid="14" grpId="0"/>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D64CF222-C4C1-EDC4-F048-6C4A15FAB295}"/>
              </a:ext>
            </a:extLst>
          </p:cNvPr>
          <p:cNvSpPr txBox="1"/>
          <p:nvPr/>
        </p:nvSpPr>
        <p:spPr>
          <a:xfrm>
            <a:off x="1143000" y="594957"/>
            <a:ext cx="6654800" cy="584775"/>
          </a:xfrm>
          <a:prstGeom prst="rect">
            <a:avLst/>
          </a:prstGeom>
          <a:noFill/>
        </p:spPr>
        <p:txBody>
          <a:bodyPr wrap="square">
            <a:spAutoFit/>
          </a:bodyPr>
          <a:lstStyle/>
          <a:p>
            <a:r>
              <a:rPr lang="de-DE" sz="3200" b="1" kern="100" dirty="0">
                <a:effectLst/>
                <a:latin typeface="Arial" panose="020B0604020202020204" pitchFamily="34" charset="0"/>
                <a:ea typeface="Aptos" panose="020B0004020202020204" pitchFamily="34" charset="0"/>
                <a:cs typeface="Times New Roman" panose="02020603050405020304" pitchFamily="18" charset="0"/>
              </a:rPr>
              <a:t>„</a:t>
            </a:r>
            <a:r>
              <a:rPr lang="de-DE" sz="3200" b="1" i="1" kern="100" dirty="0">
                <a:effectLst/>
                <a:latin typeface="Arial" panose="020B0604020202020204" pitchFamily="34" charset="0"/>
                <a:ea typeface="Aptos" panose="020B0004020202020204" pitchFamily="34" charset="0"/>
                <a:cs typeface="Times New Roman" panose="02020603050405020304" pitchFamily="18" charset="0"/>
              </a:rPr>
              <a:t>Aber China</a:t>
            </a:r>
            <a:r>
              <a:rPr lang="de-DE" sz="3200" b="1" kern="100" dirty="0">
                <a:effectLst/>
                <a:latin typeface="Arial" panose="020B0604020202020204" pitchFamily="34" charset="0"/>
                <a:ea typeface="Aptos" panose="020B0004020202020204" pitchFamily="34" charset="0"/>
                <a:cs typeface="Times New Roman" panose="02020603050405020304" pitchFamily="18" charset="0"/>
              </a:rPr>
              <a:t>“</a:t>
            </a:r>
            <a:endParaRPr lang="de-DE" sz="32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5" name="Textfeld 4">
            <a:extLst>
              <a:ext uri="{FF2B5EF4-FFF2-40B4-BE49-F238E27FC236}">
                <a16:creationId xmlns:a16="http://schemas.microsoft.com/office/drawing/2014/main" id="{DA86345C-7ACF-C3A4-5F73-9BCD8C8308D7}"/>
              </a:ext>
            </a:extLst>
          </p:cNvPr>
          <p:cNvSpPr txBox="1"/>
          <p:nvPr/>
        </p:nvSpPr>
        <p:spPr>
          <a:xfrm>
            <a:off x="609600" y="1537598"/>
            <a:ext cx="10439400" cy="461665"/>
          </a:xfrm>
          <a:prstGeom prst="rect">
            <a:avLst/>
          </a:prstGeom>
          <a:noFill/>
        </p:spPr>
        <p:txBody>
          <a:bodyPr wrap="square">
            <a:spAutoFit/>
          </a:bodyPr>
          <a:lstStyle/>
          <a:p>
            <a:r>
              <a:rPr lang="de-DE" sz="2400" kern="100" dirty="0">
                <a:effectLst/>
                <a:latin typeface="Arial" panose="020B0604020202020204" pitchFamily="34" charset="0"/>
                <a:ea typeface="Aptos" panose="020B0004020202020204" pitchFamily="34" charset="0"/>
                <a:cs typeface="Times New Roman" panose="02020603050405020304" pitchFamily="18" charset="0"/>
              </a:rPr>
              <a:t>Weltweiten CO2-Emissionen: China ca. 30 %, Deutschland 2%.  Aber: </a:t>
            </a:r>
            <a:endParaRPr lang="de-DE" sz="24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7" name="Textfeld 6">
            <a:extLst>
              <a:ext uri="{FF2B5EF4-FFF2-40B4-BE49-F238E27FC236}">
                <a16:creationId xmlns:a16="http://schemas.microsoft.com/office/drawing/2014/main" id="{81104D97-E9AE-1888-C6FA-D93D19B7BA76}"/>
              </a:ext>
            </a:extLst>
          </p:cNvPr>
          <p:cNvSpPr txBox="1"/>
          <p:nvPr/>
        </p:nvSpPr>
        <p:spPr>
          <a:xfrm>
            <a:off x="609600" y="2102139"/>
            <a:ext cx="10439400" cy="830997"/>
          </a:xfrm>
          <a:prstGeom prst="rect">
            <a:avLst/>
          </a:prstGeom>
          <a:noFill/>
        </p:spPr>
        <p:txBody>
          <a:bodyPr wrap="square">
            <a:spAutoFit/>
          </a:bodyPr>
          <a:lstStyle/>
          <a:p>
            <a:r>
              <a:rPr lang="de-DE" sz="2400" kern="100" dirty="0">
                <a:effectLst/>
                <a:latin typeface="Arial" panose="020B0604020202020204" pitchFamily="34" charset="0"/>
                <a:ea typeface="Aptos" panose="020B0004020202020204" pitchFamily="34" charset="0"/>
                <a:cs typeface="Times New Roman" panose="02020603050405020304" pitchFamily="18" charset="0"/>
              </a:rPr>
              <a:t>Deutschland historisch 4. höchste Emissionen (China Platz 2, weit hinter USA, Russland Platz 3)</a:t>
            </a:r>
            <a:endParaRPr lang="de-DE" sz="24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9" name="Textfeld 8">
            <a:extLst>
              <a:ext uri="{FF2B5EF4-FFF2-40B4-BE49-F238E27FC236}">
                <a16:creationId xmlns:a16="http://schemas.microsoft.com/office/drawing/2014/main" id="{1A0D1692-B216-3570-B429-AB48EA83ADDF}"/>
              </a:ext>
            </a:extLst>
          </p:cNvPr>
          <p:cNvSpPr txBox="1"/>
          <p:nvPr/>
        </p:nvSpPr>
        <p:spPr>
          <a:xfrm>
            <a:off x="609600" y="4027741"/>
            <a:ext cx="10439400" cy="830997"/>
          </a:xfrm>
          <a:prstGeom prst="rect">
            <a:avLst/>
          </a:prstGeom>
          <a:noFill/>
        </p:spPr>
        <p:txBody>
          <a:bodyPr wrap="square">
            <a:spAutoFit/>
          </a:bodyPr>
          <a:lstStyle/>
          <a:p>
            <a:r>
              <a:rPr lang="de-DE" sz="2400" kern="100" dirty="0">
                <a:effectLst/>
                <a:latin typeface="Arial" panose="020B0604020202020204" pitchFamily="34" charset="0"/>
                <a:ea typeface="Aptos" panose="020B0004020202020204" pitchFamily="34" charset="0"/>
                <a:cs typeface="Times New Roman" panose="02020603050405020304" pitchFamily="18" charset="0"/>
              </a:rPr>
              <a:t>Aktuelle pro-Kopf-Emissionen in D höher als in China (trotz Outsourcing von Warenproduktion an China). </a:t>
            </a:r>
            <a:endParaRPr lang="de-DE" sz="24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13" name="Textfeld 12">
            <a:extLst>
              <a:ext uri="{FF2B5EF4-FFF2-40B4-BE49-F238E27FC236}">
                <a16:creationId xmlns:a16="http://schemas.microsoft.com/office/drawing/2014/main" id="{359636E6-D84F-19A6-5816-872B049E5790}"/>
              </a:ext>
            </a:extLst>
          </p:cNvPr>
          <p:cNvSpPr txBox="1"/>
          <p:nvPr/>
        </p:nvSpPr>
        <p:spPr>
          <a:xfrm>
            <a:off x="609600" y="3041364"/>
            <a:ext cx="10439400" cy="830997"/>
          </a:xfrm>
          <a:prstGeom prst="rect">
            <a:avLst/>
          </a:prstGeom>
          <a:noFill/>
        </p:spPr>
        <p:txBody>
          <a:bodyPr wrap="square">
            <a:spAutoFit/>
          </a:bodyPr>
          <a:lstStyle/>
          <a:p>
            <a:r>
              <a:rPr lang="de-DE" sz="2400" dirty="0">
                <a:effectLst/>
                <a:ea typeface="Times New Roman" panose="02020603050405020304" pitchFamily="18" charset="0"/>
              </a:rPr>
              <a:t>Deutschland ist mit 2% des globalen CO2-Ausstoßes der 6. größten Emittent.</a:t>
            </a:r>
            <a:r>
              <a:rPr lang="de-DE" sz="2400" dirty="0">
                <a:effectLst/>
              </a:rPr>
              <a:t> </a:t>
            </a:r>
            <a:endParaRPr lang="de-DE" sz="2400" dirty="0"/>
          </a:p>
        </p:txBody>
      </p:sp>
      <p:sp>
        <p:nvSpPr>
          <p:cNvPr id="4" name="Textfeld 3">
            <a:extLst>
              <a:ext uri="{FF2B5EF4-FFF2-40B4-BE49-F238E27FC236}">
                <a16:creationId xmlns:a16="http://schemas.microsoft.com/office/drawing/2014/main" id="{4B4E9C3D-FCCD-60D9-CCD3-4831CAC8A43A}"/>
              </a:ext>
            </a:extLst>
          </p:cNvPr>
          <p:cNvSpPr txBox="1"/>
          <p:nvPr/>
        </p:nvSpPr>
        <p:spPr>
          <a:xfrm>
            <a:off x="939800" y="5048181"/>
            <a:ext cx="10439400" cy="1569660"/>
          </a:xfrm>
          <a:prstGeom prst="rect">
            <a:avLst/>
          </a:prstGeom>
          <a:noFill/>
        </p:spPr>
        <p:txBody>
          <a:bodyPr wrap="square">
            <a:spAutoFit/>
          </a:bodyPr>
          <a:lstStyle/>
          <a:p>
            <a:r>
              <a:rPr lang="de-DE" sz="2400" b="1" kern="100" dirty="0">
                <a:solidFill>
                  <a:schemeClr val="accent3"/>
                </a:solidFill>
                <a:effectLst/>
                <a:latin typeface="Arial" panose="020B0604020202020204" pitchFamily="34" charset="0"/>
                <a:ea typeface="Aptos" panose="020B0004020202020204" pitchFamily="34" charset="0"/>
                <a:cs typeface="Times New Roman" panose="02020603050405020304" pitchFamily="18" charset="0"/>
              </a:rPr>
              <a:t>Niemand kann und darf sich beim Klimaschutz verstecken. Katastrophale Klimaveränderungen lassen sich nur gemeinsam verhindern. Länder mit breiten Schultern müssen dabei das Tempo vorgeben. </a:t>
            </a:r>
            <a:endParaRPr lang="de-DE" sz="2400" b="1" kern="100" dirty="0">
              <a:solidFill>
                <a:schemeClr val="accent3"/>
              </a:solidFill>
              <a:effectLst/>
              <a:latin typeface="Aptos" panose="020B0004020202020204" pitchFamily="34" charset="0"/>
              <a:ea typeface="Aptos" panose="020B0004020202020204" pitchFamily="34" charset="0"/>
              <a:cs typeface="Times New Roman" panose="02020603050405020304" pitchFamily="18" charset="0"/>
            </a:endParaRPr>
          </a:p>
        </p:txBody>
      </p:sp>
      <p:pic>
        <p:nvPicPr>
          <p:cNvPr id="6" name="Grafik 5" descr="Ein Bild, das Flagge, rot, Symbol, Karminrot enthält.&#10;&#10;Automatisch generierte Beschreibung">
            <a:extLst>
              <a:ext uri="{FF2B5EF4-FFF2-40B4-BE49-F238E27FC236}">
                <a16:creationId xmlns:a16="http://schemas.microsoft.com/office/drawing/2014/main" id="{A1BBFD73-48E6-A703-390F-0781A8D449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28908" y="102498"/>
            <a:ext cx="1953491" cy="1306180"/>
          </a:xfrm>
          <a:prstGeom prst="rect">
            <a:avLst/>
          </a:prstGeom>
        </p:spPr>
      </p:pic>
    </p:spTree>
    <p:extLst>
      <p:ext uri="{BB962C8B-B14F-4D97-AF65-F5344CB8AC3E}">
        <p14:creationId xmlns:p14="http://schemas.microsoft.com/office/powerpoint/2010/main" val="102779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9" grpId="0"/>
      <p:bldP spid="13" grpId="0"/>
      <p:bldP spid="4" grpId="0"/>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5" name="Textfeld 4">
            <a:extLst>
              <a:ext uri="{FF2B5EF4-FFF2-40B4-BE49-F238E27FC236}">
                <a16:creationId xmlns:a16="http://schemas.microsoft.com/office/drawing/2014/main" id="{1B40FF88-36A6-5D04-539E-A7088AB81199}"/>
              </a:ext>
            </a:extLst>
          </p:cNvPr>
          <p:cNvSpPr txBox="1"/>
          <p:nvPr/>
        </p:nvSpPr>
        <p:spPr>
          <a:xfrm>
            <a:off x="687293" y="542261"/>
            <a:ext cx="9998635" cy="523220"/>
          </a:xfrm>
          <a:prstGeom prst="rect">
            <a:avLst/>
          </a:prstGeom>
          <a:noFill/>
        </p:spPr>
        <p:txBody>
          <a:bodyPr wrap="square">
            <a:spAutoFit/>
          </a:bodyPr>
          <a:lstStyle/>
          <a:p>
            <a:r>
              <a:rPr lang="de-DE" sz="2800" b="1" kern="100" dirty="0">
                <a:effectLst/>
                <a:latin typeface="Arial" panose="020B0604020202020204" pitchFamily="34" charset="0"/>
                <a:ea typeface="Aptos" panose="020B0004020202020204" pitchFamily="34" charset="0"/>
                <a:cs typeface="Times New Roman" panose="02020603050405020304" pitchFamily="18" charset="0"/>
              </a:rPr>
              <a:t>Klimaschutz ist Voraussetzung für Wohlstand</a:t>
            </a:r>
            <a:endParaRPr lang="de-DE" sz="2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7" name="Textfeld 6">
            <a:extLst>
              <a:ext uri="{FF2B5EF4-FFF2-40B4-BE49-F238E27FC236}">
                <a16:creationId xmlns:a16="http://schemas.microsoft.com/office/drawing/2014/main" id="{F83DDCAC-84FA-266F-E0AE-7298F7E53CBB}"/>
              </a:ext>
            </a:extLst>
          </p:cNvPr>
          <p:cNvSpPr txBox="1"/>
          <p:nvPr/>
        </p:nvSpPr>
        <p:spPr>
          <a:xfrm>
            <a:off x="687293" y="2262116"/>
            <a:ext cx="11004176" cy="1015663"/>
          </a:xfrm>
          <a:prstGeom prst="rect">
            <a:avLst/>
          </a:prstGeom>
          <a:noFill/>
        </p:spPr>
        <p:txBody>
          <a:bodyPr wrap="square">
            <a:spAutoFit/>
          </a:bodyPr>
          <a:lstStyle/>
          <a:p>
            <a:r>
              <a:rPr lang="de-DE" sz="2000" kern="100" dirty="0">
                <a:effectLst/>
                <a:latin typeface="Arial" panose="020B0604020202020204" pitchFamily="34" charset="0"/>
                <a:ea typeface="Aptos" panose="020B0004020202020204" pitchFamily="34" charset="0"/>
                <a:cs typeface="Times New Roman" panose="02020603050405020304" pitchFamily="18" charset="0"/>
              </a:rPr>
              <a:t>Heute: Chinas hält Weltmarktführerschaft bei Klimaschutztechnologien (weltweit 39 % aller Windräder, 1/3 aller Solaranlagen und 90% der Solarzellenproduktion, sowie führend in Elektromobilität). </a:t>
            </a:r>
            <a:endParaRPr lang="de-DE" sz="20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9" name="Textfeld 8">
            <a:extLst>
              <a:ext uri="{FF2B5EF4-FFF2-40B4-BE49-F238E27FC236}">
                <a16:creationId xmlns:a16="http://schemas.microsoft.com/office/drawing/2014/main" id="{2686A443-89E1-6667-9136-A2AD18C7EB93}"/>
              </a:ext>
            </a:extLst>
          </p:cNvPr>
          <p:cNvSpPr txBox="1"/>
          <p:nvPr/>
        </p:nvSpPr>
        <p:spPr>
          <a:xfrm>
            <a:off x="687293" y="1322138"/>
            <a:ext cx="10500659" cy="707886"/>
          </a:xfrm>
          <a:prstGeom prst="rect">
            <a:avLst/>
          </a:prstGeom>
          <a:noFill/>
        </p:spPr>
        <p:txBody>
          <a:bodyPr wrap="square">
            <a:spAutoFit/>
          </a:bodyPr>
          <a:lstStyle/>
          <a:p>
            <a:r>
              <a:rPr lang="de-DE" sz="2000" kern="100" dirty="0">
                <a:effectLst/>
                <a:latin typeface="Arial" panose="020B0604020202020204" pitchFamily="34" charset="0"/>
                <a:ea typeface="Aptos" panose="020B0004020202020204" pitchFamily="34" charset="0"/>
                <a:cs typeface="Times New Roman" panose="02020603050405020304" pitchFamily="18" charset="0"/>
              </a:rPr>
              <a:t>Jahr 2000: Von 10 führenden Solarproduzenten waren 8 Deutsch; heute nicht unter den ersten 30. </a:t>
            </a:r>
            <a:endParaRPr lang="de-DE" sz="20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11" name="Textfeld 10">
            <a:extLst>
              <a:ext uri="{FF2B5EF4-FFF2-40B4-BE49-F238E27FC236}">
                <a16:creationId xmlns:a16="http://schemas.microsoft.com/office/drawing/2014/main" id="{C31EECCF-7307-F234-81E9-FD1CEFD5D58E}"/>
              </a:ext>
            </a:extLst>
          </p:cNvPr>
          <p:cNvSpPr txBox="1"/>
          <p:nvPr/>
        </p:nvSpPr>
        <p:spPr>
          <a:xfrm>
            <a:off x="687293" y="3509342"/>
            <a:ext cx="10582835" cy="707886"/>
          </a:xfrm>
          <a:prstGeom prst="rect">
            <a:avLst/>
          </a:prstGeom>
          <a:noFill/>
        </p:spPr>
        <p:txBody>
          <a:bodyPr wrap="square">
            <a:spAutoFit/>
          </a:bodyPr>
          <a:lstStyle/>
          <a:p>
            <a:r>
              <a:rPr lang="de-DE" sz="2000" kern="100" dirty="0">
                <a:effectLst/>
                <a:latin typeface="Arial" panose="020B0604020202020204" pitchFamily="34" charset="0"/>
                <a:ea typeface="Aptos" panose="020B0004020202020204" pitchFamily="34" charset="0"/>
                <a:cs typeface="Times New Roman" panose="02020603050405020304" pitchFamily="18" charset="0"/>
              </a:rPr>
              <a:t>Braunkohlebagger, Gasheizungen, </a:t>
            </a:r>
            <a:r>
              <a:rPr lang="de-DE" sz="2000" kern="100" dirty="0" err="1">
                <a:effectLst/>
                <a:latin typeface="Arial" panose="020B0604020202020204" pitchFamily="34" charset="0"/>
                <a:ea typeface="Aptos" panose="020B0004020202020204" pitchFamily="34" charset="0"/>
                <a:cs typeface="Times New Roman" panose="02020603050405020304" pitchFamily="18" charset="0"/>
              </a:rPr>
              <a:t>Verbrennerautos</a:t>
            </a:r>
            <a:r>
              <a:rPr lang="de-DE" sz="2000" kern="100" dirty="0">
                <a:effectLst/>
                <a:latin typeface="Arial" panose="020B0604020202020204" pitchFamily="34" charset="0"/>
                <a:ea typeface="Aptos" panose="020B0004020202020204" pitchFamily="34" charset="0"/>
                <a:cs typeface="Times New Roman" panose="02020603050405020304" pitchFamily="18" charset="0"/>
              </a:rPr>
              <a:t> sind keine Exportschlagern von morgen.</a:t>
            </a:r>
            <a:endParaRPr lang="de-DE" sz="20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144456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1" grpId="0"/>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4120C332-B800-2E70-7774-B5FCF53E3AD8}"/>
              </a:ext>
            </a:extLst>
          </p:cNvPr>
          <p:cNvSpPr txBox="1"/>
          <p:nvPr/>
        </p:nvSpPr>
        <p:spPr>
          <a:xfrm>
            <a:off x="787399" y="441068"/>
            <a:ext cx="10038976" cy="954107"/>
          </a:xfrm>
          <a:prstGeom prst="rect">
            <a:avLst/>
          </a:prstGeom>
          <a:noFill/>
        </p:spPr>
        <p:txBody>
          <a:bodyPr wrap="square">
            <a:spAutoFit/>
          </a:bodyPr>
          <a:lstStyle/>
          <a:p>
            <a:pPr fontAlgn="base">
              <a:spcBef>
                <a:spcPts val="1800"/>
              </a:spcBef>
              <a:spcAft>
                <a:spcPts val="400"/>
              </a:spcAft>
            </a:pPr>
            <a:r>
              <a:rPr lang="de-DE" sz="2800" b="1" kern="100" spc="15"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Klimakrise bedroht die Weltwirtschaft</a:t>
            </a:r>
            <a:r>
              <a:rPr lang="de-DE" sz="2800" b="1" kern="1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und kostet Volkswirtschaften Milliarden</a:t>
            </a:r>
            <a:endParaRPr lang="de-DE" sz="2800" b="1" kern="100" dirty="0">
              <a:solidFill>
                <a:srgbClr val="0F4761"/>
              </a:solidFill>
              <a:effectLst/>
              <a:latin typeface="Aptos Display" panose="020B0004020202020204" pitchFamily="34" charset="0"/>
              <a:ea typeface="Times New Roman" panose="02020603050405020304" pitchFamily="18" charset="0"/>
              <a:cs typeface="Times New Roman" panose="02020603050405020304" pitchFamily="18" charset="0"/>
            </a:endParaRPr>
          </a:p>
        </p:txBody>
      </p:sp>
      <p:sp>
        <p:nvSpPr>
          <p:cNvPr id="5" name="Textfeld 4">
            <a:extLst>
              <a:ext uri="{FF2B5EF4-FFF2-40B4-BE49-F238E27FC236}">
                <a16:creationId xmlns:a16="http://schemas.microsoft.com/office/drawing/2014/main" id="{3784986B-98E4-BB83-F47F-EA1FFF785A69}"/>
              </a:ext>
            </a:extLst>
          </p:cNvPr>
          <p:cNvSpPr txBox="1"/>
          <p:nvPr/>
        </p:nvSpPr>
        <p:spPr>
          <a:xfrm>
            <a:off x="787398" y="2254294"/>
            <a:ext cx="10038975" cy="1015663"/>
          </a:xfrm>
          <a:prstGeom prst="rect">
            <a:avLst/>
          </a:prstGeom>
          <a:noFill/>
        </p:spPr>
        <p:txBody>
          <a:bodyPr wrap="square">
            <a:spAutoFit/>
          </a:bodyPr>
          <a:lstStyle/>
          <a:p>
            <a:pPr fontAlgn="base"/>
            <a:r>
              <a:rPr lang="de-DE" sz="2000" b="0" spc="15" dirty="0">
                <a:solidFill>
                  <a:srgbClr val="000000"/>
                </a:solidFill>
                <a:effectLst/>
                <a:latin typeface="Arial" panose="020B0604020202020204" pitchFamily="34" charset="0"/>
                <a:ea typeface="Times New Roman" panose="02020603050405020304" pitchFamily="18" charset="0"/>
              </a:rPr>
              <a:t>Weltwirtschaft wird bis 2050 um 1/5 einbrechen (</a:t>
            </a:r>
            <a:r>
              <a:rPr lang="de-DE" sz="2000" spc="15" dirty="0">
                <a:solidFill>
                  <a:srgbClr val="000000"/>
                </a:solidFill>
                <a:effectLst/>
                <a:latin typeface="Arial" panose="020B0604020202020204" pitchFamily="34" charset="0"/>
                <a:ea typeface="Times New Roman" panose="02020603050405020304" pitchFamily="18" charset="0"/>
              </a:rPr>
              <a:t>wirtschaftsrelevante Wirkungen auf Landwirtschaft, Arbeitsproduktivität oder Infrastruktur; Extremwetterschäden sind nicht eingerechnet)</a:t>
            </a:r>
            <a:endParaRPr lang="de-DE" sz="2000" dirty="0">
              <a:effectLst/>
              <a:latin typeface="Times New Roman" panose="02020603050405020304" pitchFamily="18" charset="0"/>
              <a:ea typeface="Times New Roman" panose="02020603050405020304" pitchFamily="18" charset="0"/>
            </a:endParaRPr>
          </a:p>
        </p:txBody>
      </p:sp>
      <p:sp>
        <p:nvSpPr>
          <p:cNvPr id="7" name="Textfeld 6">
            <a:extLst>
              <a:ext uri="{FF2B5EF4-FFF2-40B4-BE49-F238E27FC236}">
                <a16:creationId xmlns:a16="http://schemas.microsoft.com/office/drawing/2014/main" id="{22E281AD-8BEC-938F-23F1-1D5EFB5DB068}"/>
              </a:ext>
            </a:extLst>
          </p:cNvPr>
          <p:cNvSpPr txBox="1"/>
          <p:nvPr/>
        </p:nvSpPr>
        <p:spPr>
          <a:xfrm>
            <a:off x="787398" y="3359760"/>
            <a:ext cx="11063942" cy="1015663"/>
          </a:xfrm>
          <a:prstGeom prst="rect">
            <a:avLst/>
          </a:prstGeom>
          <a:noFill/>
        </p:spPr>
        <p:txBody>
          <a:bodyPr wrap="square">
            <a:spAutoFit/>
          </a:bodyPr>
          <a:lstStyle/>
          <a:p>
            <a:pPr fontAlgn="base">
              <a:spcBef>
                <a:spcPts val="800"/>
              </a:spcBef>
              <a:spcAft>
                <a:spcPts val="400"/>
              </a:spcAft>
            </a:pPr>
            <a:r>
              <a:rPr lang="de-DE" sz="2000" kern="100" spc="15"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Schäden regional sehr unterschiedlich: Hohe Einkommensverluste vor allem in Südasien und Afrika. Die ärmsten und am wenigsten für den Klimawandel verantwortlichen Länder wird es am schwersten treffen.</a:t>
            </a:r>
            <a:endParaRPr lang="de-DE" sz="2000" kern="100" dirty="0">
              <a:solidFill>
                <a:srgbClr val="0F4761"/>
              </a:solidFill>
              <a:effectLst/>
              <a:latin typeface="Aptos Display" panose="020B0004020202020204" pitchFamily="34" charset="0"/>
              <a:ea typeface="Times New Roman" panose="02020603050405020304" pitchFamily="18" charset="0"/>
              <a:cs typeface="Times New Roman" panose="02020603050405020304" pitchFamily="18" charset="0"/>
            </a:endParaRPr>
          </a:p>
        </p:txBody>
      </p:sp>
      <p:sp>
        <p:nvSpPr>
          <p:cNvPr id="9" name="Textfeld 8">
            <a:extLst>
              <a:ext uri="{FF2B5EF4-FFF2-40B4-BE49-F238E27FC236}">
                <a16:creationId xmlns:a16="http://schemas.microsoft.com/office/drawing/2014/main" id="{ACE33AF8-1B62-3D0A-3472-32E298D2E073}"/>
              </a:ext>
            </a:extLst>
          </p:cNvPr>
          <p:cNvSpPr txBox="1"/>
          <p:nvPr/>
        </p:nvSpPr>
        <p:spPr>
          <a:xfrm>
            <a:off x="787398" y="4465226"/>
            <a:ext cx="6096000" cy="400110"/>
          </a:xfrm>
          <a:prstGeom prst="rect">
            <a:avLst/>
          </a:prstGeom>
          <a:noFill/>
        </p:spPr>
        <p:txBody>
          <a:bodyPr wrap="square">
            <a:spAutoFit/>
          </a:bodyPr>
          <a:lstStyle/>
          <a:p>
            <a:pPr fontAlgn="base">
              <a:spcBef>
                <a:spcPts val="800"/>
              </a:spcBef>
              <a:spcAft>
                <a:spcPts val="400"/>
              </a:spcAft>
            </a:pPr>
            <a:r>
              <a:rPr lang="de-DE" sz="2000" kern="100" spc="15"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Deutsche Wirtschaft könnte um 11% schrumpfen</a:t>
            </a:r>
            <a:endParaRPr lang="de-DE" sz="2000" kern="100" dirty="0">
              <a:solidFill>
                <a:srgbClr val="0F4761"/>
              </a:solidFill>
              <a:effectLst/>
              <a:latin typeface="Aptos Display" panose="020B0004020202020204" pitchFamily="34" charset="0"/>
              <a:ea typeface="Times New Roman" panose="02020603050405020304" pitchFamily="18" charset="0"/>
              <a:cs typeface="Times New Roman" panose="02020603050405020304" pitchFamily="18" charset="0"/>
            </a:endParaRPr>
          </a:p>
        </p:txBody>
      </p:sp>
      <p:sp>
        <p:nvSpPr>
          <p:cNvPr id="11" name="Textfeld 10">
            <a:extLst>
              <a:ext uri="{FF2B5EF4-FFF2-40B4-BE49-F238E27FC236}">
                <a16:creationId xmlns:a16="http://schemas.microsoft.com/office/drawing/2014/main" id="{734BFC74-D0BE-C0FE-8D1A-86276792B909}"/>
              </a:ext>
            </a:extLst>
          </p:cNvPr>
          <p:cNvSpPr txBox="1"/>
          <p:nvPr/>
        </p:nvSpPr>
        <p:spPr>
          <a:xfrm>
            <a:off x="787398" y="4985557"/>
            <a:ext cx="10848789" cy="1323439"/>
          </a:xfrm>
          <a:prstGeom prst="rect">
            <a:avLst/>
          </a:prstGeom>
          <a:noFill/>
        </p:spPr>
        <p:txBody>
          <a:bodyPr wrap="square">
            <a:spAutoFit/>
          </a:bodyPr>
          <a:lstStyle/>
          <a:p>
            <a:r>
              <a:rPr lang="de-DE" sz="2000" kern="100" spc="15" dirty="0">
                <a:solidFill>
                  <a:srgbClr val="000000"/>
                </a:solidFill>
                <a:latin typeface="Arial" panose="020B0604020202020204" pitchFamily="34" charset="0"/>
                <a:ea typeface="Aptos" panose="020B0004020202020204" pitchFamily="34" charset="0"/>
                <a:cs typeface="Times New Roman" panose="02020603050405020304" pitchFamily="18" charset="0"/>
              </a:rPr>
              <a:t>Die</a:t>
            </a:r>
            <a:r>
              <a:rPr lang="de-DE" sz="2000" kern="100" spc="15" dirty="0">
                <a:solidFill>
                  <a:srgbClr val="000000"/>
                </a:solidFill>
                <a:effectLst/>
                <a:latin typeface="Arial" panose="020B0604020202020204" pitchFamily="34" charset="0"/>
                <a:ea typeface="Aptos" panose="020B0004020202020204" pitchFamily="34" charset="0"/>
                <a:cs typeface="Times New Roman" panose="02020603050405020304" pitchFamily="18" charset="0"/>
              </a:rPr>
              <a:t> Angaben beziehen sich auf das 2° Szenario. Die bisherigen Klimaschutzpläne</a:t>
            </a:r>
            <a:r>
              <a:rPr lang="de-DE" sz="2000" kern="100" spc="15"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de-DE" sz="2000" kern="100" dirty="0">
                <a:solidFill>
                  <a:srgbClr val="000000"/>
                </a:solidFill>
                <a:effectLst/>
                <a:latin typeface="Arial" panose="020B0604020202020204" pitchFamily="34" charset="0"/>
                <a:ea typeface="Aptos" panose="020B0004020202020204" pitchFamily="34" charset="0"/>
                <a:cs typeface="Times New Roman" panose="02020603050405020304" pitchFamily="18" charset="0"/>
              </a:rPr>
              <a:t>reichen dafür nicht:</a:t>
            </a:r>
            <a:r>
              <a:rPr lang="de-DE" sz="2000" u="sng" kern="100" spc="15" dirty="0">
                <a:solidFill>
                  <a:srgbClr val="000000"/>
                </a:solidFill>
                <a:effectLst/>
                <a:latin typeface="Arial" panose="020B0604020202020204" pitchFamily="34" charset="0"/>
                <a:ea typeface="Aptos" panose="020B0004020202020204" pitchFamily="34" charset="0"/>
                <a:cs typeface="Times New Roman" panose="02020603050405020304" pitchFamily="18" charset="0"/>
              </a:rPr>
              <a:t> </a:t>
            </a:r>
            <a:r>
              <a:rPr lang="de-DE" sz="2000" kern="100" spc="15" dirty="0">
                <a:solidFill>
                  <a:srgbClr val="000000"/>
                </a:solidFill>
                <a:effectLst/>
                <a:latin typeface="Arial" panose="020B0604020202020204" pitchFamily="34" charset="0"/>
                <a:ea typeface="Aptos" panose="020B0004020202020204" pitchFamily="34" charset="0"/>
                <a:cs typeface="Times New Roman" panose="02020603050405020304" pitchFamily="18" charset="0"/>
              </a:rPr>
              <a:t>Werden CO2-Emissionen nicht drastisch und sofort reduziert, werden die wirtschaftlichen Verluste bis Ende des Jahrhunderts im globalen Durchschnitt bis zu 60 %t betragen. </a:t>
            </a:r>
            <a:endParaRPr lang="de-DE" sz="20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Textfeld 3">
            <a:extLst>
              <a:ext uri="{FF2B5EF4-FFF2-40B4-BE49-F238E27FC236}">
                <a16:creationId xmlns:a16="http://schemas.microsoft.com/office/drawing/2014/main" id="{C3B9C73E-1CA3-610C-3EFE-A193167AD68D}"/>
              </a:ext>
            </a:extLst>
          </p:cNvPr>
          <p:cNvSpPr txBox="1"/>
          <p:nvPr/>
        </p:nvSpPr>
        <p:spPr>
          <a:xfrm>
            <a:off x="787398" y="1417900"/>
            <a:ext cx="10848788" cy="707886"/>
          </a:xfrm>
          <a:prstGeom prst="rect">
            <a:avLst/>
          </a:prstGeom>
          <a:noFill/>
        </p:spPr>
        <p:txBody>
          <a:bodyPr wrap="square">
            <a:spAutoFit/>
          </a:bodyPr>
          <a:lstStyle/>
          <a:p>
            <a:r>
              <a:rPr lang="de-DE" sz="2000" b="0" kern="100" spc="15"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Die S</a:t>
            </a:r>
            <a:r>
              <a:rPr lang="de-DE" sz="2000" kern="100" spc="15" dirty="0">
                <a:solidFill>
                  <a:srgbClr val="000000"/>
                </a:solidFill>
                <a:effectLst/>
                <a:latin typeface="Arial" panose="020B0604020202020204" pitchFamily="34" charset="0"/>
                <a:ea typeface="Aptos" panose="020B0004020202020204" pitchFamily="34" charset="0"/>
                <a:cs typeface="Times New Roman" panose="02020603050405020304" pitchFamily="18" charset="0"/>
              </a:rPr>
              <a:t>chäden (ca. 36 Billionen </a:t>
            </a:r>
            <a:r>
              <a:rPr lang="de-DE" sz="2000" kern="100" spc="15" dirty="0">
                <a:solidFill>
                  <a:srgbClr val="000000"/>
                </a:solidFill>
                <a:latin typeface="Arial" panose="020B0604020202020204" pitchFamily="34" charset="0"/>
                <a:ea typeface="Aptos" panose="020B0004020202020204" pitchFamily="34" charset="0"/>
                <a:cs typeface="Times New Roman" panose="02020603050405020304" pitchFamily="18" charset="0"/>
              </a:rPr>
              <a:t>€ bin 2050) </a:t>
            </a:r>
            <a:r>
              <a:rPr lang="de-DE" sz="2000" kern="100" spc="15" dirty="0">
                <a:solidFill>
                  <a:srgbClr val="000000"/>
                </a:solidFill>
                <a:effectLst/>
                <a:latin typeface="Arial" panose="020B0604020202020204" pitchFamily="34" charset="0"/>
                <a:ea typeface="Aptos" panose="020B0004020202020204" pitchFamily="34" charset="0"/>
                <a:cs typeface="Times New Roman" panose="02020603050405020304" pitchFamily="18" charset="0"/>
              </a:rPr>
              <a:t>sind 6x höher als Kosten für Klimaschutz-</a:t>
            </a:r>
            <a:r>
              <a:rPr lang="de-DE" sz="2000" kern="100" spc="15" dirty="0" err="1">
                <a:solidFill>
                  <a:srgbClr val="000000"/>
                </a:solidFill>
                <a:effectLst/>
                <a:latin typeface="Arial" panose="020B0604020202020204" pitchFamily="34" charset="0"/>
                <a:ea typeface="Aptos" panose="020B0004020202020204" pitchFamily="34" charset="0"/>
                <a:cs typeface="Times New Roman" panose="02020603050405020304" pitchFamily="18" charset="0"/>
              </a:rPr>
              <a:t>maßnahmen</a:t>
            </a:r>
            <a:r>
              <a:rPr lang="de-DE" sz="2000" kern="100" spc="15" dirty="0">
                <a:solidFill>
                  <a:srgbClr val="000000"/>
                </a:solidFill>
                <a:effectLst/>
                <a:latin typeface="Arial" panose="020B0604020202020204" pitchFamily="34" charset="0"/>
                <a:ea typeface="Aptos" panose="020B0004020202020204" pitchFamily="34" charset="0"/>
                <a:cs typeface="Times New Roman" panose="02020603050405020304" pitchFamily="18" charset="0"/>
              </a:rPr>
              <a:t> zur Begrenzung auf 2°.</a:t>
            </a:r>
          </a:p>
        </p:txBody>
      </p:sp>
    </p:spTree>
    <p:extLst>
      <p:ext uri="{BB962C8B-B14F-4D97-AF65-F5344CB8AC3E}">
        <p14:creationId xmlns:p14="http://schemas.microsoft.com/office/powerpoint/2010/main" val="2605288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9" grpId="0"/>
      <p:bldP spid="11" grpId="0"/>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E1AB53-9720-5D8D-9053-C62C6C60EAEA}"/>
            </a:ext>
          </a:extLst>
        </p:cNvPr>
        <p:cNvGrpSpPr/>
        <p:nvPr/>
      </p:nvGrpSpPr>
      <p:grpSpPr>
        <a:xfrm>
          <a:off x="0" y="0"/>
          <a:ext cx="0" cy="0"/>
          <a:chOff x="0" y="0"/>
          <a:chExt cx="0" cy="0"/>
        </a:xfrm>
      </p:grpSpPr>
      <p:pic>
        <p:nvPicPr>
          <p:cNvPr id="3" name="Grafik 2" descr="Ein Bild, das Text, Screenshot, Design enthält.&#10;&#10;KI-generierte Inhalte können fehlerhaft sein.">
            <a:extLst>
              <a:ext uri="{FF2B5EF4-FFF2-40B4-BE49-F238E27FC236}">
                <a16:creationId xmlns:a16="http://schemas.microsoft.com/office/drawing/2014/main" id="{AF5F556E-31DE-4E33-6A9F-2AAC5A30053D}"/>
              </a:ext>
            </a:extLst>
          </p:cNvPr>
          <p:cNvPicPr>
            <a:picLocks noChangeAspect="1"/>
          </p:cNvPicPr>
          <p:nvPr/>
        </p:nvPicPr>
        <p:blipFill>
          <a:blip r:embed="rId3">
            <a:extLst>
              <a:ext uri="{28A0092B-C50C-407E-A947-70E740481C1C}">
                <a14:useLocalDpi xmlns:a14="http://schemas.microsoft.com/office/drawing/2010/main" val="0"/>
              </a:ext>
            </a:extLst>
          </a:blip>
          <a:srcRect l="18588" t="33351" r="16230" b="43526"/>
          <a:stretch>
            <a:fillRect/>
          </a:stretch>
        </p:blipFill>
        <p:spPr>
          <a:xfrm>
            <a:off x="257787" y="438150"/>
            <a:ext cx="7220461" cy="5543550"/>
          </a:xfrm>
          <a:prstGeom prst="rect">
            <a:avLst/>
          </a:prstGeom>
        </p:spPr>
      </p:pic>
      <p:sp>
        <p:nvSpPr>
          <p:cNvPr id="2" name="Textfeld 1">
            <a:extLst>
              <a:ext uri="{FF2B5EF4-FFF2-40B4-BE49-F238E27FC236}">
                <a16:creationId xmlns:a16="http://schemas.microsoft.com/office/drawing/2014/main" id="{92688B9B-27A8-847E-FD35-8ED6599D0B25}"/>
              </a:ext>
            </a:extLst>
          </p:cNvPr>
          <p:cNvSpPr txBox="1"/>
          <p:nvPr/>
        </p:nvSpPr>
        <p:spPr>
          <a:xfrm>
            <a:off x="7649698" y="838200"/>
            <a:ext cx="4099199" cy="3539430"/>
          </a:xfrm>
          <a:prstGeom prst="rect">
            <a:avLst/>
          </a:prstGeom>
          <a:noFill/>
        </p:spPr>
        <p:txBody>
          <a:bodyPr wrap="none" rtlCol="0">
            <a:spAutoFit/>
          </a:bodyPr>
          <a:lstStyle/>
          <a:p>
            <a:r>
              <a:rPr lang="de-DE" sz="3200" b="1" dirty="0"/>
              <a:t>Die </a:t>
            </a:r>
          </a:p>
          <a:p>
            <a:r>
              <a:rPr lang="de-DE" sz="3200" b="1" dirty="0"/>
              <a:t>Treibhausgas-</a:t>
            </a:r>
          </a:p>
          <a:p>
            <a:r>
              <a:rPr lang="de-DE" sz="3200" b="1" dirty="0" err="1"/>
              <a:t>konzentrationen</a:t>
            </a:r>
            <a:endParaRPr lang="de-DE" sz="3200" b="1" dirty="0"/>
          </a:p>
          <a:p>
            <a:r>
              <a:rPr lang="de-DE" sz="3200" b="1" dirty="0"/>
              <a:t>sind so hoch </a:t>
            </a:r>
          </a:p>
          <a:p>
            <a:r>
              <a:rPr lang="de-DE" sz="3200" b="1" dirty="0"/>
              <a:t>wie seit </a:t>
            </a:r>
          </a:p>
          <a:p>
            <a:r>
              <a:rPr lang="de-DE" sz="3200" b="1" dirty="0"/>
              <a:t>30 Millionen Jahren </a:t>
            </a:r>
          </a:p>
          <a:p>
            <a:r>
              <a:rPr lang="de-DE" sz="3200" b="1" dirty="0"/>
              <a:t>nicht mehr!</a:t>
            </a:r>
          </a:p>
        </p:txBody>
      </p:sp>
    </p:spTree>
    <p:extLst>
      <p:ext uri="{BB962C8B-B14F-4D97-AF65-F5344CB8AC3E}">
        <p14:creationId xmlns:p14="http://schemas.microsoft.com/office/powerpoint/2010/main" val="16476848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5A78374D-ACBB-491D-9A59-6808CCC843C0}"/>
              </a:ext>
            </a:extLst>
          </p:cNvPr>
          <p:cNvPicPr>
            <a:picLocks noChangeAspect="1"/>
          </p:cNvPicPr>
          <p:nvPr/>
        </p:nvPicPr>
        <p:blipFill rotWithShape="1">
          <a:blip r:embed="rId3"/>
          <a:srcRect l="12548"/>
          <a:stretch/>
        </p:blipFill>
        <p:spPr>
          <a:xfrm>
            <a:off x="-3196138" y="10"/>
            <a:ext cx="10405640" cy="6857990"/>
          </a:xfrm>
          <a:prstGeom prst="parallelogram">
            <a:avLst>
              <a:gd name="adj" fmla="val 46603"/>
            </a:avLst>
          </a:prstGeom>
        </p:spPr>
      </p:pic>
      <p:pic>
        <p:nvPicPr>
          <p:cNvPr id="2" name="Grafik 1">
            <a:extLst>
              <a:ext uri="{FF2B5EF4-FFF2-40B4-BE49-F238E27FC236}">
                <a16:creationId xmlns:a16="http://schemas.microsoft.com/office/drawing/2014/main" id="{77E5453C-D3BD-404F-A4CB-40584E03CEBC}"/>
              </a:ext>
            </a:extLst>
          </p:cNvPr>
          <p:cNvPicPr>
            <a:picLocks noChangeAspect="1"/>
          </p:cNvPicPr>
          <p:nvPr/>
        </p:nvPicPr>
        <p:blipFill rotWithShape="1">
          <a:blip r:embed="rId4"/>
          <a:srcRect l="1472" r="1" b="1"/>
          <a:stretch/>
        </p:blipFill>
        <p:spPr>
          <a:xfrm>
            <a:off x="5622233" y="10"/>
            <a:ext cx="6569769" cy="3750724"/>
          </a:xfrm>
          <a:custGeom>
            <a:avLst/>
            <a:gdLst/>
            <a:ahLst/>
            <a:cxnLst/>
            <a:rect l="l" t="t" r="r" b="b"/>
            <a:pathLst>
              <a:path w="6569769" h="3750734">
                <a:moveTo>
                  <a:pt x="1738471" y="0"/>
                </a:moveTo>
                <a:lnTo>
                  <a:pt x="6569769" y="0"/>
                </a:lnTo>
                <a:lnTo>
                  <a:pt x="6569769" y="3750734"/>
                </a:lnTo>
                <a:lnTo>
                  <a:pt x="0" y="3750734"/>
                </a:lnTo>
                <a:close/>
              </a:path>
            </a:pathLst>
          </a:custGeom>
        </p:spPr>
      </p:pic>
      <p:pic>
        <p:nvPicPr>
          <p:cNvPr id="5" name="Grafik 4" descr="Ein Bild, das draußen, Tier, Kuh, Strand enthält.&#10;&#10;Automatisch generierte Beschreibung">
            <a:extLst>
              <a:ext uri="{FF2B5EF4-FFF2-40B4-BE49-F238E27FC236}">
                <a16:creationId xmlns:a16="http://schemas.microsoft.com/office/drawing/2014/main" id="{F09A9EA8-09D3-6248-A44E-5AFC06F0B48B}"/>
              </a:ext>
            </a:extLst>
          </p:cNvPr>
          <p:cNvPicPr>
            <a:picLocks noChangeAspect="1"/>
          </p:cNvPicPr>
          <p:nvPr/>
        </p:nvPicPr>
        <p:blipFill rotWithShape="1">
          <a:blip r:embed="rId5">
            <a:extLst>
              <a:ext uri="{28A0092B-C50C-407E-A947-70E740481C1C}">
                <a14:useLocalDpi xmlns:a14="http://schemas.microsoft.com/office/drawing/2010/main" val="0"/>
              </a:ext>
            </a:extLst>
          </a:blip>
          <a:srcRect t="42336" b="2321"/>
          <a:stretch/>
        </p:blipFill>
        <p:spPr>
          <a:xfrm>
            <a:off x="4182011" y="3887894"/>
            <a:ext cx="8009991" cy="2970106"/>
          </a:xfrm>
          <a:custGeom>
            <a:avLst/>
            <a:gdLst/>
            <a:ahLst/>
            <a:cxnLst/>
            <a:rect l="l" t="t" r="r" b="b"/>
            <a:pathLst>
              <a:path w="8009991" h="2970106">
                <a:moveTo>
                  <a:pt x="1376648" y="0"/>
                </a:moveTo>
                <a:lnTo>
                  <a:pt x="8009991" y="0"/>
                </a:lnTo>
                <a:lnTo>
                  <a:pt x="8009991" y="2970106"/>
                </a:lnTo>
                <a:lnTo>
                  <a:pt x="0" y="2970106"/>
                </a:lnTo>
                <a:close/>
              </a:path>
            </a:pathLst>
          </a:custGeom>
        </p:spPr>
      </p:pic>
      <p:sp>
        <p:nvSpPr>
          <p:cNvPr id="8" name="Textfeld 7">
            <a:extLst>
              <a:ext uri="{FF2B5EF4-FFF2-40B4-BE49-F238E27FC236}">
                <a16:creationId xmlns:a16="http://schemas.microsoft.com/office/drawing/2014/main" id="{0DCDCDC6-F62C-0555-B202-84A8DBEA291A}"/>
              </a:ext>
            </a:extLst>
          </p:cNvPr>
          <p:cNvSpPr txBox="1"/>
          <p:nvPr/>
        </p:nvSpPr>
        <p:spPr>
          <a:xfrm>
            <a:off x="1879042" y="2585163"/>
            <a:ext cx="7737230" cy="1938992"/>
          </a:xfrm>
          <a:prstGeom prst="rect">
            <a:avLst/>
          </a:prstGeom>
          <a:solidFill>
            <a:schemeClr val="accent5"/>
          </a:solidFill>
        </p:spPr>
        <p:txBody>
          <a:bodyPr wrap="square">
            <a:spAutoFit/>
          </a:bodyPr>
          <a:lstStyle/>
          <a:p>
            <a:r>
              <a:rPr lang="de-DE" sz="2400" b="1" dirty="0">
                <a:solidFill>
                  <a:srgbClr val="252525"/>
                </a:solidFill>
                <a:effectLst/>
                <a:latin typeface="+mj-lt"/>
                <a:ea typeface="Aptos" panose="020B0004020202020204" pitchFamily="34" charset="0"/>
              </a:rPr>
              <a:t>Auslandsgeheimdienst BND</a:t>
            </a:r>
            <a:r>
              <a:rPr lang="de-DE" sz="2400" dirty="0">
                <a:solidFill>
                  <a:srgbClr val="252525"/>
                </a:solidFill>
                <a:effectLst/>
                <a:latin typeface="+mj-lt"/>
                <a:ea typeface="Aptos" panose="020B0004020202020204" pitchFamily="34" charset="0"/>
              </a:rPr>
              <a:t>: „</a:t>
            </a:r>
            <a:r>
              <a:rPr lang="de-DE" sz="2400" kern="0" dirty="0">
                <a:solidFill>
                  <a:srgbClr val="252525"/>
                </a:solidFill>
                <a:effectLst/>
                <a:latin typeface="+mj-lt"/>
                <a:ea typeface="Times New Roman" panose="02020603050405020304" pitchFamily="18" charset="0"/>
              </a:rPr>
              <a:t>Die</a:t>
            </a:r>
            <a:r>
              <a:rPr lang="de-DE" sz="2400" dirty="0">
                <a:solidFill>
                  <a:srgbClr val="252525"/>
                </a:solidFill>
                <a:effectLst/>
                <a:latin typeface="+mj-lt"/>
                <a:ea typeface="Aptos" panose="020B0004020202020204" pitchFamily="34" charset="0"/>
              </a:rPr>
              <a:t> Klimakrise</a:t>
            </a:r>
            <a:r>
              <a:rPr lang="de-DE" sz="2400" kern="0" dirty="0">
                <a:solidFill>
                  <a:srgbClr val="252525"/>
                </a:solidFill>
                <a:effectLst/>
                <a:latin typeface="+mj-lt"/>
                <a:ea typeface="Times New Roman" panose="02020603050405020304" pitchFamily="18" charset="0"/>
              </a:rPr>
              <a:t> ist Katalysator für mehr Migration, Terrorismus und territoriale Konflikte. </a:t>
            </a:r>
            <a:r>
              <a:rPr lang="de-DE" sz="2400" dirty="0">
                <a:solidFill>
                  <a:srgbClr val="252525"/>
                </a:solidFill>
                <a:effectLst/>
                <a:latin typeface="+mj-lt"/>
                <a:ea typeface="Aptos" panose="020B0004020202020204" pitchFamily="34" charset="0"/>
              </a:rPr>
              <a:t>Dies ist global und national mit erheblichen Sicherheitsrisiken verbunden. Wer Sicherheit denkt, muss Klima mitdenken."  </a:t>
            </a:r>
            <a:r>
              <a:rPr lang="de-DE" sz="2400" dirty="0">
                <a:effectLst/>
                <a:latin typeface="+mj-lt"/>
              </a:rPr>
              <a:t> </a:t>
            </a:r>
            <a:endParaRPr lang="de-DE" sz="2400" dirty="0">
              <a:latin typeface="+mj-lt"/>
            </a:endParaRPr>
          </a:p>
        </p:txBody>
      </p:sp>
    </p:spTree>
    <p:extLst>
      <p:ext uri="{BB962C8B-B14F-4D97-AF65-F5344CB8AC3E}">
        <p14:creationId xmlns:p14="http://schemas.microsoft.com/office/powerpoint/2010/main" val="1701507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Ein Bild, das Text, Screenshot, Diagramm, Reihe enthält.&#10;&#10;Automatisch generierte Beschreibung">
            <a:extLst>
              <a:ext uri="{FF2B5EF4-FFF2-40B4-BE49-F238E27FC236}">
                <a16:creationId xmlns:a16="http://schemas.microsoft.com/office/drawing/2014/main" id="{604C1296-5B43-5563-30EB-F7E9567DC0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799" y="279399"/>
            <a:ext cx="11720053" cy="6374063"/>
          </a:xfrm>
          <a:prstGeom prst="rect">
            <a:avLst/>
          </a:prstGeom>
        </p:spPr>
      </p:pic>
    </p:spTree>
    <p:extLst>
      <p:ext uri="{BB962C8B-B14F-4D97-AF65-F5344CB8AC3E}">
        <p14:creationId xmlns:p14="http://schemas.microsoft.com/office/powerpoint/2010/main" val="29301535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F6E1EC5E-AA95-B64F-AA1A-61B1ECA9E88A}"/>
              </a:ext>
            </a:extLst>
          </p:cNvPr>
          <p:cNvPicPr>
            <a:picLocks noChangeAspect="1"/>
          </p:cNvPicPr>
          <p:nvPr/>
        </p:nvPicPr>
        <p:blipFill rotWithShape="1">
          <a:blip r:embed="rId3">
            <a:extLst>
              <a:ext uri="{28A0092B-C50C-407E-A947-70E740481C1C}">
                <a14:useLocalDpi xmlns:a14="http://schemas.microsoft.com/office/drawing/2010/main" val="0"/>
              </a:ext>
            </a:extLst>
          </a:blip>
          <a:srcRect t="7691"/>
          <a:stretch/>
        </p:blipFill>
        <p:spPr>
          <a:xfrm>
            <a:off x="804472" y="744438"/>
            <a:ext cx="10583056" cy="6113562"/>
          </a:xfrm>
          <a:prstGeom prst="rect">
            <a:avLst/>
          </a:prstGeom>
        </p:spPr>
      </p:pic>
      <p:sp>
        <p:nvSpPr>
          <p:cNvPr id="7" name="Textfeld 6">
            <a:extLst>
              <a:ext uri="{FF2B5EF4-FFF2-40B4-BE49-F238E27FC236}">
                <a16:creationId xmlns:a16="http://schemas.microsoft.com/office/drawing/2014/main" id="{FF28F0D2-EDE5-914F-BBC4-C4377DFEBFB0}"/>
              </a:ext>
            </a:extLst>
          </p:cNvPr>
          <p:cNvSpPr txBox="1"/>
          <p:nvPr/>
        </p:nvSpPr>
        <p:spPr>
          <a:xfrm>
            <a:off x="1913469" y="32594"/>
            <a:ext cx="10941919" cy="707886"/>
          </a:xfrm>
          <a:prstGeom prst="rect">
            <a:avLst/>
          </a:prstGeom>
          <a:noFill/>
        </p:spPr>
        <p:txBody>
          <a:bodyPr wrap="square" rtlCol="0">
            <a:spAutoFit/>
          </a:bodyPr>
          <a:lstStyle/>
          <a:p>
            <a:pPr algn="ctr"/>
            <a:r>
              <a:rPr lang="de-DE" sz="4000" dirty="0">
                <a:solidFill>
                  <a:srgbClr val="FF4F79"/>
                </a:solidFill>
                <a:latin typeface="FUCXED CAPS Latin" pitchFamily="2" charset="0"/>
              </a:rPr>
              <a:t>Temperatur seit der letzten Eiszeit</a:t>
            </a:r>
            <a:endParaRPr lang="de-DE" sz="4000" dirty="0">
              <a:solidFill>
                <a:srgbClr val="FF4F79"/>
              </a:solidFill>
              <a:latin typeface="Crimson Text" panose="02000503000000000000" pitchFamily="2" charset="77"/>
            </a:endParaRPr>
          </a:p>
        </p:txBody>
      </p:sp>
      <p:sp>
        <p:nvSpPr>
          <p:cNvPr id="2" name="Fußzeilenplatzhalter 1"/>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3692614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a:extLst>
              <a:ext uri="{FF2B5EF4-FFF2-40B4-BE49-F238E27FC236}">
                <a16:creationId xmlns:a16="http://schemas.microsoft.com/office/drawing/2014/main" id="{E68B45A6-CD3B-2543-B503-056E79E7F475}"/>
              </a:ext>
            </a:extLst>
          </p:cNvPr>
          <p:cNvSpPr txBox="1"/>
          <p:nvPr/>
        </p:nvSpPr>
        <p:spPr>
          <a:xfrm>
            <a:off x="6236791" y="363832"/>
            <a:ext cx="5594959" cy="1569660"/>
          </a:xfrm>
          <a:prstGeom prst="rect">
            <a:avLst/>
          </a:prstGeom>
          <a:noFill/>
        </p:spPr>
        <p:txBody>
          <a:bodyPr wrap="square">
            <a:spAutoFit/>
          </a:bodyPr>
          <a:lstStyle/>
          <a:p>
            <a:pPr algn="ctr"/>
            <a:r>
              <a:rPr lang="de-DE" sz="4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Klima-Ungerechtigkeit</a:t>
            </a:r>
          </a:p>
        </p:txBody>
      </p:sp>
      <p:pic>
        <p:nvPicPr>
          <p:cNvPr id="2" name="Grafik 1">
            <a:extLst>
              <a:ext uri="{FF2B5EF4-FFF2-40B4-BE49-F238E27FC236}">
                <a16:creationId xmlns:a16="http://schemas.microsoft.com/office/drawing/2014/main" id="{C0ADDC55-5032-7B4F-BE2A-0AF082D7692A}"/>
              </a:ext>
            </a:extLst>
          </p:cNvPr>
          <p:cNvPicPr>
            <a:picLocks noChangeAspect="1"/>
          </p:cNvPicPr>
          <p:nvPr/>
        </p:nvPicPr>
        <p:blipFill>
          <a:blip r:embed="rId3"/>
          <a:stretch>
            <a:fillRect/>
          </a:stretch>
        </p:blipFill>
        <p:spPr>
          <a:xfrm>
            <a:off x="442515" y="354308"/>
            <a:ext cx="5658768" cy="5772172"/>
          </a:xfrm>
          <a:prstGeom prst="rect">
            <a:avLst/>
          </a:prstGeom>
        </p:spPr>
      </p:pic>
      <p:sp>
        <p:nvSpPr>
          <p:cNvPr id="3" name="Textfeld 2">
            <a:extLst>
              <a:ext uri="{FF2B5EF4-FFF2-40B4-BE49-F238E27FC236}">
                <a16:creationId xmlns:a16="http://schemas.microsoft.com/office/drawing/2014/main" id="{5E5E07DA-0F20-C248-B129-D04D416E1A22}"/>
              </a:ext>
            </a:extLst>
          </p:cNvPr>
          <p:cNvSpPr txBox="1"/>
          <p:nvPr/>
        </p:nvSpPr>
        <p:spPr>
          <a:xfrm>
            <a:off x="7065832" y="3083232"/>
            <a:ext cx="4424555" cy="954107"/>
          </a:xfrm>
          <a:prstGeom prst="rect">
            <a:avLst/>
          </a:prstGeom>
          <a:noFill/>
        </p:spPr>
        <p:txBody>
          <a:bodyPr wrap="square" rtlCol="0">
            <a:spAutoFit/>
          </a:bodyPr>
          <a:lstStyle/>
          <a:p>
            <a:r>
              <a:rPr lang="de-DE" sz="2800" b="1" dirty="0" err="1"/>
              <a:t>Südsudan</a:t>
            </a:r>
            <a:r>
              <a:rPr lang="de-DE" sz="2800" b="1" dirty="0"/>
              <a:t>: 0,1 t CO2 a/p</a:t>
            </a:r>
          </a:p>
          <a:p>
            <a:r>
              <a:rPr lang="de-DE" sz="2800" b="1" dirty="0"/>
              <a:t>Kongo: 0,03 t CO2 a/p</a:t>
            </a:r>
          </a:p>
        </p:txBody>
      </p:sp>
    </p:spTree>
    <p:extLst>
      <p:ext uri="{BB962C8B-B14F-4D97-AF65-F5344CB8AC3E}">
        <p14:creationId xmlns:p14="http://schemas.microsoft.com/office/powerpoint/2010/main" val="548514059"/>
      </p:ext>
    </p:extLst>
  </p:cSld>
  <p:clrMapOvr>
    <a:masterClrMapping/>
  </p:clrMapOvr>
</p:sld>
</file>

<file path=ppt/theme/theme1.xml><?xml version="1.0" encoding="utf-8"?>
<a:theme xmlns:a="http://schemas.openxmlformats.org/drawingml/2006/main" name="Office Theme">
  <a:themeElements>
    <a:clrScheme name="XR">
      <a:dk1>
        <a:srgbClr val="000000"/>
      </a:dk1>
      <a:lt1>
        <a:srgbClr val="FFFFFF"/>
      </a:lt1>
      <a:dk2>
        <a:srgbClr val="14AA37"/>
      </a:dk2>
      <a:lt2>
        <a:srgbClr val="BED276"/>
      </a:lt2>
      <a:accent1>
        <a:srgbClr val="3860C4"/>
      </a:accent1>
      <a:accent2>
        <a:srgbClr val="75D0F1"/>
      </a:accent2>
      <a:accent3>
        <a:srgbClr val="DC4F00"/>
      </a:accent3>
      <a:accent4>
        <a:srgbClr val="FFC11E"/>
      </a:accent4>
      <a:accent5>
        <a:srgbClr val="F7EE69"/>
      </a:accent5>
      <a:accent6>
        <a:srgbClr val="ED9BC3"/>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a:themeElements>
    <a:clrScheme name="XR">
      <a:dk1>
        <a:srgbClr val="000000"/>
      </a:dk1>
      <a:lt1>
        <a:srgbClr val="FFFFFF"/>
      </a:lt1>
      <a:dk2>
        <a:srgbClr val="14AA37"/>
      </a:dk2>
      <a:lt2>
        <a:srgbClr val="BED276"/>
      </a:lt2>
      <a:accent1>
        <a:srgbClr val="3860C4"/>
      </a:accent1>
      <a:accent2>
        <a:srgbClr val="75D0F1"/>
      </a:accent2>
      <a:accent3>
        <a:srgbClr val="DC4F00"/>
      </a:accent3>
      <a:accent4>
        <a:srgbClr val="FFC11E"/>
      </a:accent4>
      <a:accent5>
        <a:srgbClr val="F7EE69"/>
      </a:accent5>
      <a:accent6>
        <a:srgbClr val="ED9BC3"/>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15863</Words>
  <Application>Microsoft Macintosh PowerPoint</Application>
  <PresentationFormat>Breitbild</PresentationFormat>
  <Paragraphs>512</Paragraphs>
  <Slides>49</Slides>
  <Notes>46</Notes>
  <HiddenSlides>6</HiddenSlides>
  <MMClips>0</MMClips>
  <ScaleCrop>false</ScaleCrop>
  <HeadingPairs>
    <vt:vector size="6" baseType="variant">
      <vt:variant>
        <vt:lpstr>Verwendete Schriftarten</vt:lpstr>
      </vt:variant>
      <vt:variant>
        <vt:i4>14</vt:i4>
      </vt:variant>
      <vt:variant>
        <vt:lpstr>Design</vt:lpstr>
      </vt:variant>
      <vt:variant>
        <vt:i4>2</vt:i4>
      </vt:variant>
      <vt:variant>
        <vt:lpstr>Folientitel</vt:lpstr>
      </vt:variant>
      <vt:variant>
        <vt:i4>49</vt:i4>
      </vt:variant>
    </vt:vector>
  </HeadingPairs>
  <TitlesOfParts>
    <vt:vector size="65" baseType="lpstr">
      <vt:lpstr>Aptos</vt:lpstr>
      <vt:lpstr>Aptos Display</vt:lpstr>
      <vt:lpstr>Arial</vt:lpstr>
      <vt:lpstr>Calibri</vt:lpstr>
      <vt:lpstr>Calibri Light</vt:lpstr>
      <vt:lpstr>Cambria Math</vt:lpstr>
      <vt:lpstr>Crimson Text</vt:lpstr>
      <vt:lpstr>FUCXED CAPS</vt:lpstr>
      <vt:lpstr>FUCXED CAPS Latin</vt:lpstr>
      <vt:lpstr>Helvetica</vt:lpstr>
      <vt:lpstr>inherit</vt:lpstr>
      <vt:lpstr>Symbol</vt:lpstr>
      <vt:lpstr>Times New Roman</vt:lpstr>
      <vt:lpstr>Wingdings</vt:lpstr>
      <vt:lpstr>Office Theme</vt:lpstr>
      <vt:lpstr>1_Office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Globaler Kontrollverlust:  Auf dem Weg in die Heißzeit</vt:lpstr>
      <vt:lpstr>PowerPoint-Präsentation</vt:lpstr>
      <vt:lpstr>PowerPoint-Präsentation</vt:lpstr>
      <vt:lpstr>Kippelement Arktis: Rückkopplungseffekt durch den  Eis-Albedo-Effekt</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Office 365</dc:creator>
  <cp:lastModifiedBy>Gerdes, Ellen EXT 0B60</cp:lastModifiedBy>
  <cp:revision>371</cp:revision>
  <cp:lastPrinted>2024-04-22T14:20:59Z</cp:lastPrinted>
  <dcterms:created xsi:type="dcterms:W3CDTF">2020-08-21T13:34:25Z</dcterms:created>
  <dcterms:modified xsi:type="dcterms:W3CDTF">2025-11-04T18:49:45Z</dcterms:modified>
</cp:coreProperties>
</file>